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306" r:id="rId45"/>
    <p:sldId id="298" r:id="rId46"/>
    <p:sldId id="299" r:id="rId47"/>
    <p:sldId id="300" r:id="rId48"/>
    <p:sldId id="301" r:id="rId49"/>
    <p:sldId id="302" r:id="rId50"/>
    <p:sldId id="303" r:id="rId51"/>
    <p:sldId id="307" r:id="rId52"/>
    <p:sldId id="304" r:id="rId53"/>
    <p:sldId id="305" r:id="rId54"/>
  </p:sldIdLst>
  <p:sldSz cx="9144000" cy="6858000" type="screen4x3"/>
  <p:notesSz cx="69977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144" autoAdjust="0"/>
  </p:normalViewPr>
  <p:slideViewPr>
    <p:cSldViewPr snapToGrid="0" snapToObjects="1">
      <p:cViewPr>
        <p:scale>
          <a:sx n="116" d="100"/>
          <a:sy n="116" d="100"/>
        </p:scale>
        <p:origin x="-98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PlaceHolder 1"/>
          <p:cNvSpPr>
            <a:spLocks noGrp="1"/>
          </p:cNvSpPr>
          <p:nvPr>
            <p:ph type="body"/>
          </p:nvPr>
        </p:nvSpPr>
        <p:spPr>
          <a:xfrm>
            <a:off x="777240" y="4777560"/>
            <a:ext cx="6217560" cy="4525920"/>
          </a:xfrm>
          <a:prstGeom prst="rect">
            <a:avLst/>
          </a:prstGeom>
        </p:spPr>
        <p:txBody>
          <a:bodyPr wrap="none" lIns="0" tIns="0" rIns="0" bIns="0"/>
          <a:lstStyle/>
          <a:p>
            <a:r>
              <a:rPr lang="en-US"/>
              <a:t>Click to edit the notes format</a:t>
            </a:r>
            <a:endParaRPr/>
          </a:p>
        </p:txBody>
      </p:sp>
      <p:sp>
        <p:nvSpPr>
          <p:cNvPr id="78" name="PlaceHolder 2"/>
          <p:cNvSpPr>
            <a:spLocks noGrp="1"/>
          </p:cNvSpPr>
          <p:nvPr>
            <p:ph type="hdr"/>
          </p:nvPr>
        </p:nvSpPr>
        <p:spPr>
          <a:xfrm>
            <a:off x="0" y="0"/>
            <a:ext cx="3372840" cy="502560"/>
          </a:xfrm>
          <a:prstGeom prst="rect">
            <a:avLst/>
          </a:prstGeom>
        </p:spPr>
        <p:txBody>
          <a:bodyPr wrap="none" lIns="0" tIns="0" rIns="0" bIns="0"/>
          <a:lstStyle/>
          <a:p>
            <a:r>
              <a:rPr lang="en-US"/>
              <a:t>&lt;header&gt;</a:t>
            </a:r>
            <a:endParaRPr/>
          </a:p>
        </p:txBody>
      </p:sp>
      <p:sp>
        <p:nvSpPr>
          <p:cNvPr id="79" name="PlaceHolder 3"/>
          <p:cNvSpPr>
            <a:spLocks noGrp="1"/>
          </p:cNvSpPr>
          <p:nvPr>
            <p:ph type="dt"/>
          </p:nvPr>
        </p:nvSpPr>
        <p:spPr>
          <a:xfrm>
            <a:off x="4399200" y="0"/>
            <a:ext cx="3372840" cy="502560"/>
          </a:xfrm>
          <a:prstGeom prst="rect">
            <a:avLst/>
          </a:prstGeom>
        </p:spPr>
        <p:txBody>
          <a:bodyPr wrap="none" lIns="0" tIns="0" rIns="0" bIns="0"/>
          <a:lstStyle/>
          <a:p>
            <a:pPr algn="r"/>
            <a:r>
              <a:rPr lang="en-US"/>
              <a:t>&lt;date/time&gt;</a:t>
            </a:r>
            <a:endParaRPr/>
          </a:p>
        </p:txBody>
      </p:sp>
      <p:sp>
        <p:nvSpPr>
          <p:cNvPr id="80" name="PlaceHolder 4"/>
          <p:cNvSpPr>
            <a:spLocks noGrp="1"/>
          </p:cNvSpPr>
          <p:nvPr>
            <p:ph type="ftr"/>
          </p:nvPr>
        </p:nvSpPr>
        <p:spPr>
          <a:xfrm>
            <a:off x="0" y="9555480"/>
            <a:ext cx="3372840" cy="502560"/>
          </a:xfrm>
          <a:prstGeom prst="rect">
            <a:avLst/>
          </a:prstGeom>
        </p:spPr>
        <p:txBody>
          <a:bodyPr wrap="none" lIns="0" tIns="0" rIns="0" bIns="0" anchor="b"/>
          <a:lstStyle/>
          <a:p>
            <a:r>
              <a:rPr lang="en-US"/>
              <a:t>&lt;footer&gt;</a:t>
            </a:r>
            <a:endParaRPr/>
          </a:p>
        </p:txBody>
      </p:sp>
      <p:sp>
        <p:nvSpPr>
          <p:cNvPr id="81" name="PlaceHolder 5"/>
          <p:cNvSpPr>
            <a:spLocks noGrp="1"/>
          </p:cNvSpPr>
          <p:nvPr>
            <p:ph type="sldNum"/>
          </p:nvPr>
        </p:nvSpPr>
        <p:spPr>
          <a:xfrm>
            <a:off x="4399200" y="9555480"/>
            <a:ext cx="3372840" cy="502560"/>
          </a:xfrm>
          <a:prstGeom prst="rect">
            <a:avLst/>
          </a:prstGeom>
        </p:spPr>
        <p:txBody>
          <a:bodyPr wrap="none" lIns="0" tIns="0" rIns="0" bIns="0" anchor="b"/>
          <a:lstStyle/>
          <a:p>
            <a:pPr algn="r"/>
            <a:fld id="{CA383BB4-1186-4791-861E-99839B025639}" type="slidenum">
              <a:rPr lang="en-US"/>
              <a:t>‹#›</a:t>
            </a:fld>
            <a:endParaRPr/>
          </a:p>
        </p:txBody>
      </p:sp>
    </p:spTree>
    <p:extLst>
      <p:ext uri="{BB962C8B-B14F-4D97-AF65-F5344CB8AC3E}">
        <p14:creationId xmlns:p14="http://schemas.microsoft.com/office/powerpoint/2010/main" val="25563094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laceHolder 1"/>
          <p:cNvSpPr>
            <a:spLocks noGrp="1"/>
          </p:cNvSpPr>
          <p:nvPr>
            <p:ph type="body"/>
          </p:nvPr>
        </p:nvSpPr>
        <p:spPr>
          <a:xfrm>
            <a:off x="699840" y="4409640"/>
            <a:ext cx="5597640" cy="4177440"/>
          </a:xfrm>
          <a:prstGeom prst="rect">
            <a:avLst/>
          </a:prstGeom>
        </p:spPr>
        <p:txBody>
          <a:bodyPr lIns="92880" tIns="46440" rIns="92880" bIns="46440"/>
          <a:lstStyle/>
          <a:p>
            <a:endParaRPr/>
          </a:p>
        </p:txBody>
      </p:sp>
      <p:sp>
        <p:nvSpPr>
          <p:cNvPr id="315" name="TextShape 2"/>
          <p:cNvSpPr txBox="1"/>
          <p:nvPr/>
        </p:nvSpPr>
        <p:spPr>
          <a:xfrm>
            <a:off x="3963600" y="8817840"/>
            <a:ext cx="3031920" cy="463680"/>
          </a:xfrm>
          <a:prstGeom prst="rect">
            <a:avLst/>
          </a:prstGeom>
        </p:spPr>
        <p:txBody>
          <a:bodyPr lIns="92880" tIns="46440" rIns="92880" bIns="46440" anchor="b"/>
          <a:lstStyle/>
          <a:p>
            <a:pPr algn="r">
              <a:lnSpc>
                <a:spcPct val="100000"/>
              </a:lnSpc>
            </a:pPr>
            <a:fld id="{7B4AB81B-7757-48C1-A318-4BF1BA066AE5}" type="slidenum">
              <a:rPr lang="en-US" sz="1200">
                <a:solidFill>
                  <a:srgbClr val="414141"/>
                </a:solidFill>
                <a:latin typeface="+mn-lt"/>
                <a:ea typeface="+mn-ea"/>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p:cNvSpPr>
          <p:nvPr>
            <p:ph type="body"/>
          </p:nvPr>
        </p:nvSpPr>
        <p:spPr>
          <a:xfrm>
            <a:off x="699840" y="4409640"/>
            <a:ext cx="5597640" cy="4177440"/>
          </a:xfrm>
          <a:prstGeom prst="rect">
            <a:avLst/>
          </a:prstGeom>
        </p:spPr>
        <p:txBody>
          <a:bodyPr lIns="92880" tIns="46440" rIns="92880" bIns="46440"/>
          <a:lstStyle/>
          <a:p>
            <a:endParaRPr/>
          </a:p>
        </p:txBody>
      </p:sp>
      <p:sp>
        <p:nvSpPr>
          <p:cNvPr id="317" name="TextShape 2"/>
          <p:cNvSpPr txBox="1"/>
          <p:nvPr/>
        </p:nvSpPr>
        <p:spPr>
          <a:xfrm>
            <a:off x="3963600" y="8817840"/>
            <a:ext cx="3031920" cy="463680"/>
          </a:xfrm>
          <a:prstGeom prst="rect">
            <a:avLst/>
          </a:prstGeom>
        </p:spPr>
        <p:txBody>
          <a:bodyPr lIns="92880" tIns="46440" rIns="92880" bIns="46440" anchor="b"/>
          <a:lstStyle/>
          <a:p>
            <a:pPr algn="r">
              <a:lnSpc>
                <a:spcPct val="100000"/>
              </a:lnSpc>
            </a:pPr>
            <a:fld id="{F49C687A-ED7D-4D53-A552-BC14CED2304A}" type="slidenum">
              <a:rPr lang="en-US" sz="1200">
                <a:solidFill>
                  <a:srgbClr val="414141"/>
                </a:solidFill>
                <a:latin typeface="+mn-lt"/>
                <a:ea typeface="+mn-ea"/>
              </a:rPr>
              <a:t>52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7" name="PlaceHolder 2"/>
          <p:cNvSpPr>
            <a:spLocks noGrp="1"/>
          </p:cNvSpPr>
          <p:nvPr>
            <p:ph type="body"/>
          </p:nvPr>
        </p:nvSpPr>
        <p:spPr>
          <a:xfrm>
            <a:off x="457200" y="1604520"/>
            <a:ext cx="8229240" cy="1896480"/>
          </a:xfrm>
          <a:prstGeom prst="rect">
            <a:avLst/>
          </a:prstGeom>
        </p:spPr>
        <p:txBody>
          <a:bodyPr wrap="none" lIns="0" tIns="0" rIns="0" bIns="0"/>
          <a:lstStyle/>
          <a:p>
            <a:endParaRPr/>
          </a:p>
        </p:txBody>
      </p:sp>
      <p:sp>
        <p:nvSpPr>
          <p:cNvPr id="28" name="PlaceHolder 3"/>
          <p:cNvSpPr>
            <a:spLocks noGrp="1"/>
          </p:cNvSpPr>
          <p:nvPr>
            <p:ph type="body"/>
          </p:nvPr>
        </p:nvSpPr>
        <p:spPr>
          <a:xfrm>
            <a:off x="457200" y="3681360"/>
            <a:ext cx="8229240" cy="189648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30"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31"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sp>
        <p:nvSpPr>
          <p:cNvPr id="32" name="PlaceHolder 4"/>
          <p:cNvSpPr>
            <a:spLocks noGrp="1"/>
          </p:cNvSpPr>
          <p:nvPr>
            <p:ph type="body"/>
          </p:nvPr>
        </p:nvSpPr>
        <p:spPr>
          <a:xfrm>
            <a:off x="4673520" y="3681360"/>
            <a:ext cx="4015440" cy="1896480"/>
          </a:xfrm>
          <a:prstGeom prst="rect">
            <a:avLst/>
          </a:prstGeom>
        </p:spPr>
        <p:txBody>
          <a:bodyPr wrap="none" lIns="0" tIns="0" rIns="0" bIns="0"/>
          <a:lstStyle/>
          <a:p>
            <a:endParaRPr/>
          </a:p>
        </p:txBody>
      </p:sp>
      <p:sp>
        <p:nvSpPr>
          <p:cNvPr id="33" name="PlaceHolder 5"/>
          <p:cNvSpPr>
            <a:spLocks noGrp="1"/>
          </p:cNvSpPr>
          <p:nvPr>
            <p:ph type="body"/>
          </p:nvPr>
        </p:nvSpPr>
        <p:spPr>
          <a:xfrm>
            <a:off x="457200" y="3681360"/>
            <a:ext cx="4015440" cy="189648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35"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36"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pic>
        <p:nvPicPr>
          <p:cNvPr id="37" name="Picture 36"/>
          <p:cNvPicPr/>
          <p:nvPr/>
        </p:nvPicPr>
        <p:blipFill>
          <a:blip r:embed="rId2"/>
          <a:stretch>
            <a:fillRect/>
          </a:stretch>
        </p:blipFill>
        <p:spPr>
          <a:xfrm>
            <a:off x="5492880" y="3681360"/>
            <a:ext cx="2376720" cy="1896480"/>
          </a:xfrm>
          <a:prstGeom prst="rect">
            <a:avLst/>
          </a:prstGeom>
        </p:spPr>
      </p:pic>
      <p:pic>
        <p:nvPicPr>
          <p:cNvPr id="38" name="Picture 37"/>
          <p:cNvPicPr/>
          <p:nvPr/>
        </p:nvPicPr>
        <p:blipFill>
          <a:blip r:embed="rId2"/>
          <a:stretch>
            <a:fillRect/>
          </a:stretch>
        </p:blipFill>
        <p:spPr>
          <a:xfrm>
            <a:off x="1276560" y="3681360"/>
            <a:ext cx="2376720" cy="1896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44" name="PlaceHolder 2"/>
          <p:cNvSpPr>
            <a:spLocks noGrp="1"/>
          </p:cNvSpPr>
          <p:nvPr>
            <p:ph type="subTitle"/>
          </p:nvPr>
        </p:nvSpPr>
        <p:spPr>
          <a:xfrm>
            <a:off x="457200" y="1604520"/>
            <a:ext cx="8229240" cy="397728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46" name="PlaceHolder 2"/>
          <p:cNvSpPr>
            <a:spLocks noGrp="1"/>
          </p:cNvSpPr>
          <p:nvPr>
            <p:ph type="body"/>
          </p:nvPr>
        </p:nvSpPr>
        <p:spPr>
          <a:xfrm>
            <a:off x="457200" y="1604520"/>
            <a:ext cx="8229240" cy="397692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48" name="PlaceHolder 2"/>
          <p:cNvSpPr>
            <a:spLocks noGrp="1"/>
          </p:cNvSpPr>
          <p:nvPr>
            <p:ph type="body"/>
          </p:nvPr>
        </p:nvSpPr>
        <p:spPr>
          <a:xfrm>
            <a:off x="457200" y="1604520"/>
            <a:ext cx="4015440" cy="3976920"/>
          </a:xfrm>
          <a:prstGeom prst="rect">
            <a:avLst/>
          </a:prstGeom>
        </p:spPr>
        <p:txBody>
          <a:bodyPr wrap="none" lIns="0" tIns="0" rIns="0" bIns="0"/>
          <a:lstStyle/>
          <a:p>
            <a:endParaRPr/>
          </a:p>
        </p:txBody>
      </p:sp>
      <p:sp>
        <p:nvSpPr>
          <p:cNvPr id="49" name="PlaceHolder 3"/>
          <p:cNvSpPr>
            <a:spLocks noGrp="1"/>
          </p:cNvSpPr>
          <p:nvPr>
            <p:ph type="body"/>
          </p:nvPr>
        </p:nvSpPr>
        <p:spPr>
          <a:xfrm>
            <a:off x="4673520" y="1604520"/>
            <a:ext cx="4015440" cy="397692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53"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54" name="PlaceHolder 3"/>
          <p:cNvSpPr>
            <a:spLocks noGrp="1"/>
          </p:cNvSpPr>
          <p:nvPr>
            <p:ph type="body"/>
          </p:nvPr>
        </p:nvSpPr>
        <p:spPr>
          <a:xfrm>
            <a:off x="457200" y="3681360"/>
            <a:ext cx="4015440" cy="1896480"/>
          </a:xfrm>
          <a:prstGeom prst="rect">
            <a:avLst/>
          </a:prstGeom>
        </p:spPr>
        <p:txBody>
          <a:bodyPr wrap="none" lIns="0" tIns="0" rIns="0" bIns="0"/>
          <a:lstStyle/>
          <a:p>
            <a:endParaRPr/>
          </a:p>
        </p:txBody>
      </p:sp>
      <p:sp>
        <p:nvSpPr>
          <p:cNvPr id="55" name="PlaceHolder 4"/>
          <p:cNvSpPr>
            <a:spLocks noGrp="1"/>
          </p:cNvSpPr>
          <p:nvPr>
            <p:ph type="body"/>
          </p:nvPr>
        </p:nvSpPr>
        <p:spPr>
          <a:xfrm>
            <a:off x="4673520" y="1604520"/>
            <a:ext cx="4015440" cy="397692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6" name="PlaceHolder 2"/>
          <p:cNvSpPr>
            <a:spLocks noGrp="1"/>
          </p:cNvSpPr>
          <p:nvPr>
            <p:ph type="subTitle"/>
          </p:nvPr>
        </p:nvSpPr>
        <p:spPr>
          <a:xfrm>
            <a:off x="457200" y="1604520"/>
            <a:ext cx="8229240" cy="397728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57" name="PlaceHolder 2"/>
          <p:cNvSpPr>
            <a:spLocks noGrp="1"/>
          </p:cNvSpPr>
          <p:nvPr>
            <p:ph type="body"/>
          </p:nvPr>
        </p:nvSpPr>
        <p:spPr>
          <a:xfrm>
            <a:off x="457200" y="1604520"/>
            <a:ext cx="4015440" cy="3976920"/>
          </a:xfrm>
          <a:prstGeom prst="rect">
            <a:avLst/>
          </a:prstGeom>
        </p:spPr>
        <p:txBody>
          <a:bodyPr wrap="none" lIns="0" tIns="0" rIns="0" bIns="0"/>
          <a:lstStyle/>
          <a:p>
            <a:endParaRPr/>
          </a:p>
        </p:txBody>
      </p:sp>
      <p:sp>
        <p:nvSpPr>
          <p:cNvPr id="58"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sp>
        <p:nvSpPr>
          <p:cNvPr id="59" name="PlaceHolder 4"/>
          <p:cNvSpPr>
            <a:spLocks noGrp="1"/>
          </p:cNvSpPr>
          <p:nvPr>
            <p:ph type="body"/>
          </p:nvPr>
        </p:nvSpPr>
        <p:spPr>
          <a:xfrm>
            <a:off x="4673520" y="3681360"/>
            <a:ext cx="4015440" cy="189648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61"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62"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sp>
        <p:nvSpPr>
          <p:cNvPr id="63" name="PlaceHolder 4"/>
          <p:cNvSpPr>
            <a:spLocks noGrp="1"/>
          </p:cNvSpPr>
          <p:nvPr>
            <p:ph type="body"/>
          </p:nvPr>
        </p:nvSpPr>
        <p:spPr>
          <a:xfrm>
            <a:off x="457200" y="3681360"/>
            <a:ext cx="8228520" cy="189648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65" name="PlaceHolder 2"/>
          <p:cNvSpPr>
            <a:spLocks noGrp="1"/>
          </p:cNvSpPr>
          <p:nvPr>
            <p:ph type="body"/>
          </p:nvPr>
        </p:nvSpPr>
        <p:spPr>
          <a:xfrm>
            <a:off x="457200" y="1604520"/>
            <a:ext cx="8229240" cy="1896480"/>
          </a:xfrm>
          <a:prstGeom prst="rect">
            <a:avLst/>
          </a:prstGeom>
        </p:spPr>
        <p:txBody>
          <a:bodyPr wrap="none" lIns="0" tIns="0" rIns="0" bIns="0"/>
          <a:lstStyle/>
          <a:p>
            <a:endParaRPr/>
          </a:p>
        </p:txBody>
      </p:sp>
      <p:sp>
        <p:nvSpPr>
          <p:cNvPr id="66" name="PlaceHolder 3"/>
          <p:cNvSpPr>
            <a:spLocks noGrp="1"/>
          </p:cNvSpPr>
          <p:nvPr>
            <p:ph type="body"/>
          </p:nvPr>
        </p:nvSpPr>
        <p:spPr>
          <a:xfrm>
            <a:off x="457200" y="3681360"/>
            <a:ext cx="8229240" cy="189648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68"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69"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sp>
        <p:nvSpPr>
          <p:cNvPr id="70" name="PlaceHolder 4"/>
          <p:cNvSpPr>
            <a:spLocks noGrp="1"/>
          </p:cNvSpPr>
          <p:nvPr>
            <p:ph type="body"/>
          </p:nvPr>
        </p:nvSpPr>
        <p:spPr>
          <a:xfrm>
            <a:off x="4673520" y="3681360"/>
            <a:ext cx="4015440" cy="1896480"/>
          </a:xfrm>
          <a:prstGeom prst="rect">
            <a:avLst/>
          </a:prstGeom>
        </p:spPr>
        <p:txBody>
          <a:bodyPr wrap="none" lIns="0" tIns="0" rIns="0" bIns="0"/>
          <a:lstStyle/>
          <a:p>
            <a:endParaRPr/>
          </a:p>
        </p:txBody>
      </p:sp>
      <p:sp>
        <p:nvSpPr>
          <p:cNvPr id="71" name="PlaceHolder 5"/>
          <p:cNvSpPr>
            <a:spLocks noGrp="1"/>
          </p:cNvSpPr>
          <p:nvPr>
            <p:ph type="body"/>
          </p:nvPr>
        </p:nvSpPr>
        <p:spPr>
          <a:xfrm>
            <a:off x="457200" y="3681360"/>
            <a:ext cx="4015440" cy="189648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73"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74"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pic>
        <p:nvPicPr>
          <p:cNvPr id="75" name="Picture 74"/>
          <p:cNvPicPr/>
          <p:nvPr/>
        </p:nvPicPr>
        <p:blipFill>
          <a:blip r:embed="rId2"/>
          <a:stretch>
            <a:fillRect/>
          </a:stretch>
        </p:blipFill>
        <p:spPr>
          <a:xfrm>
            <a:off x="5492880" y="3681360"/>
            <a:ext cx="2376720" cy="1896480"/>
          </a:xfrm>
          <a:prstGeom prst="rect">
            <a:avLst/>
          </a:prstGeom>
        </p:spPr>
      </p:pic>
      <p:pic>
        <p:nvPicPr>
          <p:cNvPr id="76" name="Picture 75"/>
          <p:cNvPicPr/>
          <p:nvPr/>
        </p:nvPicPr>
        <p:blipFill>
          <a:blip r:embed="rId2"/>
          <a:stretch>
            <a:fillRect/>
          </a:stretch>
        </p:blipFill>
        <p:spPr>
          <a:xfrm>
            <a:off x="1276560" y="3681360"/>
            <a:ext cx="2376720" cy="1896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8" name="PlaceHolder 2"/>
          <p:cNvSpPr>
            <a:spLocks noGrp="1"/>
          </p:cNvSpPr>
          <p:nvPr>
            <p:ph type="body"/>
          </p:nvPr>
        </p:nvSpPr>
        <p:spPr>
          <a:xfrm>
            <a:off x="457200" y="1604520"/>
            <a:ext cx="8229240" cy="397692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0" name="PlaceHolder 2"/>
          <p:cNvSpPr>
            <a:spLocks noGrp="1"/>
          </p:cNvSpPr>
          <p:nvPr>
            <p:ph type="body"/>
          </p:nvPr>
        </p:nvSpPr>
        <p:spPr>
          <a:xfrm>
            <a:off x="457200" y="1604520"/>
            <a:ext cx="4015440" cy="3976920"/>
          </a:xfrm>
          <a:prstGeom prst="rect">
            <a:avLst/>
          </a:prstGeom>
        </p:spPr>
        <p:txBody>
          <a:bodyPr wrap="none" lIns="0" tIns="0" rIns="0" bIns="0"/>
          <a:lstStyle/>
          <a:p>
            <a:endParaRPr/>
          </a:p>
        </p:txBody>
      </p:sp>
      <p:sp>
        <p:nvSpPr>
          <p:cNvPr id="11" name="PlaceHolder 3"/>
          <p:cNvSpPr>
            <a:spLocks noGrp="1"/>
          </p:cNvSpPr>
          <p:nvPr>
            <p:ph type="body"/>
          </p:nvPr>
        </p:nvSpPr>
        <p:spPr>
          <a:xfrm>
            <a:off x="4673520" y="1604520"/>
            <a:ext cx="4015440" cy="397692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5"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16" name="PlaceHolder 3"/>
          <p:cNvSpPr>
            <a:spLocks noGrp="1"/>
          </p:cNvSpPr>
          <p:nvPr>
            <p:ph type="body"/>
          </p:nvPr>
        </p:nvSpPr>
        <p:spPr>
          <a:xfrm>
            <a:off x="457200" y="3681360"/>
            <a:ext cx="4015440" cy="1896480"/>
          </a:xfrm>
          <a:prstGeom prst="rect">
            <a:avLst/>
          </a:prstGeom>
        </p:spPr>
        <p:txBody>
          <a:bodyPr wrap="none" lIns="0" tIns="0" rIns="0" bIns="0"/>
          <a:lstStyle/>
          <a:p>
            <a:endParaRPr/>
          </a:p>
        </p:txBody>
      </p:sp>
      <p:sp>
        <p:nvSpPr>
          <p:cNvPr id="17" name="PlaceHolder 4"/>
          <p:cNvSpPr>
            <a:spLocks noGrp="1"/>
          </p:cNvSpPr>
          <p:nvPr>
            <p:ph type="body"/>
          </p:nvPr>
        </p:nvSpPr>
        <p:spPr>
          <a:xfrm>
            <a:off x="4673520" y="1604520"/>
            <a:ext cx="4015440" cy="397692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9" name="PlaceHolder 2"/>
          <p:cNvSpPr>
            <a:spLocks noGrp="1"/>
          </p:cNvSpPr>
          <p:nvPr>
            <p:ph type="body"/>
          </p:nvPr>
        </p:nvSpPr>
        <p:spPr>
          <a:xfrm>
            <a:off x="457200" y="1604520"/>
            <a:ext cx="4015440" cy="3976920"/>
          </a:xfrm>
          <a:prstGeom prst="rect">
            <a:avLst/>
          </a:prstGeom>
        </p:spPr>
        <p:txBody>
          <a:bodyPr wrap="none" lIns="0" tIns="0" rIns="0" bIns="0"/>
          <a:lstStyle/>
          <a:p>
            <a:endParaRPr/>
          </a:p>
        </p:txBody>
      </p:sp>
      <p:sp>
        <p:nvSpPr>
          <p:cNvPr id="20"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sp>
        <p:nvSpPr>
          <p:cNvPr id="21" name="PlaceHolder 4"/>
          <p:cNvSpPr>
            <a:spLocks noGrp="1"/>
          </p:cNvSpPr>
          <p:nvPr>
            <p:ph type="body"/>
          </p:nvPr>
        </p:nvSpPr>
        <p:spPr>
          <a:xfrm>
            <a:off x="4673520" y="3681360"/>
            <a:ext cx="4015440" cy="189648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3" name="PlaceHolder 2"/>
          <p:cNvSpPr>
            <a:spLocks noGrp="1"/>
          </p:cNvSpPr>
          <p:nvPr>
            <p:ph type="body"/>
          </p:nvPr>
        </p:nvSpPr>
        <p:spPr>
          <a:xfrm>
            <a:off x="457200" y="1604520"/>
            <a:ext cx="4015440" cy="1896480"/>
          </a:xfrm>
          <a:prstGeom prst="rect">
            <a:avLst/>
          </a:prstGeom>
        </p:spPr>
        <p:txBody>
          <a:bodyPr wrap="none" lIns="0" tIns="0" rIns="0" bIns="0"/>
          <a:lstStyle/>
          <a:p>
            <a:endParaRPr/>
          </a:p>
        </p:txBody>
      </p:sp>
      <p:sp>
        <p:nvSpPr>
          <p:cNvPr id="24" name="PlaceHolder 3"/>
          <p:cNvSpPr>
            <a:spLocks noGrp="1"/>
          </p:cNvSpPr>
          <p:nvPr>
            <p:ph type="body"/>
          </p:nvPr>
        </p:nvSpPr>
        <p:spPr>
          <a:xfrm>
            <a:off x="4673520" y="1604520"/>
            <a:ext cx="4015440" cy="1896480"/>
          </a:xfrm>
          <a:prstGeom prst="rect">
            <a:avLst/>
          </a:prstGeom>
        </p:spPr>
        <p:txBody>
          <a:bodyPr wrap="none" lIns="0" tIns="0" rIns="0" bIns="0"/>
          <a:lstStyle/>
          <a:p>
            <a:endParaRPr/>
          </a:p>
        </p:txBody>
      </p:sp>
      <p:sp>
        <p:nvSpPr>
          <p:cNvPr id="25" name="PlaceHolder 4"/>
          <p:cNvSpPr>
            <a:spLocks noGrp="1"/>
          </p:cNvSpPr>
          <p:nvPr>
            <p:ph type="body"/>
          </p:nvPr>
        </p:nvSpPr>
        <p:spPr>
          <a:xfrm>
            <a:off x="457200" y="3681360"/>
            <a:ext cx="8228520" cy="189648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6.png"/><Relationship Id="rId16"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5" name="Picture 1"/>
          <p:cNvPicPr/>
          <p:nvPr/>
        </p:nvPicPr>
        <p:blipFill>
          <a:blip r:embed="rId15"/>
          <a:stretch>
            <a:fillRect/>
          </a:stretch>
        </p:blipFill>
        <p:spPr>
          <a:xfrm>
            <a:off x="0" y="2491560"/>
            <a:ext cx="24781680" cy="1892880"/>
          </a:xfrm>
          <a:prstGeom prst="rect">
            <a:avLst/>
          </a:prstGeom>
        </p:spPr>
      </p:pic>
      <p:pic>
        <p:nvPicPr>
          <p:cNvPr id="6" name="Picture 3"/>
          <p:cNvPicPr/>
          <p:nvPr/>
        </p:nvPicPr>
        <p:blipFill>
          <a:blip r:embed="rId16"/>
          <a:stretch>
            <a:fillRect/>
          </a:stretch>
        </p:blipFill>
        <p:spPr>
          <a:xfrm>
            <a:off x="1357200" y="4616640"/>
            <a:ext cx="889200" cy="735120"/>
          </a:xfrm>
          <a:prstGeom prst="rect">
            <a:avLst/>
          </a:prstGeom>
        </p:spPr>
      </p:pic>
      <p:pic>
        <p:nvPicPr>
          <p:cNvPr id="2" name="Picture 4"/>
          <p:cNvPicPr/>
          <p:nvPr/>
        </p:nvPicPr>
        <p:blipFill>
          <a:blip r:embed="rId17"/>
          <a:stretch>
            <a:fillRect/>
          </a:stretch>
        </p:blipFill>
        <p:spPr>
          <a:xfrm>
            <a:off x="410760" y="4536360"/>
            <a:ext cx="883800" cy="883800"/>
          </a:xfrm>
          <a:prstGeom prst="rect">
            <a:avLst/>
          </a:prstGeom>
        </p:spPr>
      </p:pic>
      <p:sp>
        <p:nvSpPr>
          <p:cNvPr id="3" name="PlaceHolder 1"/>
          <p:cNvSpPr>
            <a:spLocks noGrp="1"/>
          </p:cNvSpPr>
          <p:nvPr>
            <p:ph type="title"/>
          </p:nvPr>
        </p:nvSpPr>
        <p:spPr>
          <a:xfrm>
            <a:off x="4339800" y="3259440"/>
            <a:ext cx="4366080" cy="910440"/>
          </a:xfrm>
          <a:prstGeom prst="rect">
            <a:avLst/>
          </a:prstGeom>
        </p:spPr>
        <p:txBody>
          <a:bodyPr lIns="44640" tIns="44640" rIns="44640" bIns="44640"/>
          <a:lstStyle/>
          <a:p>
            <a:pPr algn="ctr">
              <a:lnSpc>
                <a:spcPct val="100000"/>
              </a:lnSpc>
            </a:pPr>
            <a:r>
              <a:rPr lang="en-US" sz="3500">
                <a:solidFill>
                  <a:srgbClr val="202020"/>
                </a:solidFill>
                <a:latin typeface="Gill Sans Light"/>
                <a:ea typeface="ヒラギノ角ゴ ProN W3"/>
              </a:rPr>
              <a:t>Click to edit the title text formatClick to edit Master title style</a:t>
            </a:r>
            <a:endParaRPr/>
          </a:p>
        </p:txBody>
      </p:sp>
      <p:sp>
        <p:nvSpPr>
          <p:cNvPr id="4" name="PlaceHolder 2"/>
          <p:cNvSpPr>
            <a:spLocks noGrp="1"/>
          </p:cNvSpPr>
          <p:nvPr>
            <p:ph type="body"/>
          </p:nvPr>
        </p:nvSpPr>
        <p:spPr>
          <a:xfrm>
            <a:off x="457560" y="1600560"/>
            <a:ext cx="8228520" cy="4524840"/>
          </a:xfrm>
          <a:prstGeom prst="rect">
            <a:avLst/>
          </a:prstGeom>
        </p:spPr>
        <p:txBody>
          <a:bodyPr lIns="64440" tIns="32040" rIns="64440" bIns="32040"/>
          <a:lstStyle/>
          <a:p>
            <a:pPr>
              <a:buSzPct val="25000"/>
              <a:buFont typeface="StarSymbol"/>
              <a:buChar char=""/>
            </a:pPr>
            <a:r>
              <a:rPr lang="en-US" sz="2400">
                <a:solidFill>
                  <a:srgbClr val="414141"/>
                </a:solidFill>
                <a:latin typeface="Gill Sans Light"/>
                <a:ea typeface="ヒラギノ角ゴ ProN W3"/>
              </a:rPr>
              <a:t>Click to edit the outline text format</a:t>
            </a:r>
            <a:endParaRPr/>
          </a:p>
          <a:p>
            <a:pPr lvl="1">
              <a:buSzPct val="25000"/>
              <a:buFont typeface="StarSymbol"/>
              <a:buChar char=""/>
            </a:pPr>
            <a:r>
              <a:rPr lang="en-US" sz="2400">
                <a:solidFill>
                  <a:srgbClr val="414141"/>
                </a:solidFill>
                <a:latin typeface="Gill Sans Light"/>
                <a:ea typeface="ヒラギノ角ゴ ProN W3"/>
              </a:rPr>
              <a:t>Second Outline Level</a:t>
            </a:r>
            <a:endParaRPr/>
          </a:p>
          <a:p>
            <a:pPr lvl="2">
              <a:buSzPct val="25000"/>
              <a:buFont typeface="StarSymbol"/>
              <a:buChar char=""/>
            </a:pPr>
            <a:r>
              <a:rPr lang="en-US" sz="2400">
                <a:solidFill>
                  <a:srgbClr val="414141"/>
                </a:solidFill>
                <a:latin typeface="Gill Sans Light"/>
                <a:ea typeface="ヒラギノ角ゴ ProN W3"/>
              </a:rPr>
              <a:t>Third Outline Level</a:t>
            </a:r>
            <a:endParaRPr/>
          </a:p>
          <a:p>
            <a:pPr lvl="3">
              <a:buSzPct val="25000"/>
              <a:buFont typeface="StarSymbol"/>
              <a:buChar char=""/>
            </a:pPr>
            <a:r>
              <a:rPr lang="en-US" sz="2400">
                <a:solidFill>
                  <a:srgbClr val="414141"/>
                </a:solidFill>
                <a:latin typeface="Gill Sans Light"/>
                <a:ea typeface="ヒラギノ角ゴ ProN W3"/>
              </a:rPr>
              <a:t>Fourth Outline Level</a:t>
            </a:r>
            <a:endParaRPr/>
          </a:p>
          <a:p>
            <a:pPr lvl="4">
              <a:buSzPct val="25000"/>
              <a:buFont typeface="StarSymbol"/>
              <a:buChar char=""/>
            </a:pPr>
            <a:r>
              <a:rPr lang="en-US" sz="2400">
                <a:solidFill>
                  <a:srgbClr val="414141"/>
                </a:solidFill>
                <a:latin typeface="Gill Sans Light"/>
                <a:ea typeface="ヒラギノ角ゴ ProN W3"/>
              </a:rPr>
              <a:t>Fifth Outline Level</a:t>
            </a:r>
            <a:endParaRPr/>
          </a:p>
          <a:p>
            <a:pPr lvl="5">
              <a:buSzPct val="25000"/>
              <a:buFont typeface="StarSymbol"/>
              <a:buChar char=""/>
            </a:pPr>
            <a:r>
              <a:rPr lang="en-US" sz="2400">
                <a:solidFill>
                  <a:srgbClr val="414141"/>
                </a:solidFill>
                <a:latin typeface="Gill Sans Light"/>
                <a:ea typeface="ヒラギノ角ゴ ProN W3"/>
              </a:rPr>
              <a:t>Sixth Outline Level</a:t>
            </a:r>
            <a:endParaRPr/>
          </a:p>
          <a:p>
            <a:pPr>
              <a:lnSpc>
                <a:spcPct val="100000"/>
              </a:lnSpc>
            </a:pPr>
            <a:r>
              <a:rPr lang="en-US" sz="2400">
                <a:solidFill>
                  <a:srgbClr val="414141"/>
                </a:solidFill>
                <a:latin typeface="Gill Sans Light"/>
                <a:ea typeface="ヒラギノ角ゴ ProN W3"/>
              </a:rPr>
              <a:t>Seventh Outline LevelClick to edit Master text styles</a:t>
            </a:r>
            <a:endParaRPr/>
          </a:p>
          <a:p>
            <a:pPr algn="ctr"/>
            <a:r>
              <a:rPr lang="en-US" sz="2400">
                <a:solidFill>
                  <a:srgbClr val="414141"/>
                </a:solidFill>
                <a:latin typeface="Gill Sans Light"/>
                <a:ea typeface="ヒラギノ角ゴ ProN W3"/>
              </a:rPr>
              <a:t>Second level</a:t>
            </a:r>
            <a:endParaRPr/>
          </a:p>
          <a:p>
            <a:pPr algn="ctr"/>
            <a:r>
              <a:rPr lang="en-US" sz="2400">
                <a:solidFill>
                  <a:srgbClr val="414141"/>
                </a:solidFill>
                <a:latin typeface="Gill Sans Light"/>
                <a:ea typeface="ヒラギノ角ゴ ProN W3"/>
              </a:rPr>
              <a:t>Third level</a:t>
            </a:r>
            <a:endParaRPr/>
          </a:p>
          <a:p>
            <a:pPr algn="ctr"/>
            <a:r>
              <a:rPr lang="en-US" sz="2400">
                <a:solidFill>
                  <a:srgbClr val="414141"/>
                </a:solidFill>
                <a:latin typeface="Gill Sans Light"/>
                <a:ea typeface="ヒラギノ角ゴ ProN W3"/>
              </a:rPr>
              <a:t>Fourth level</a:t>
            </a:r>
            <a:endParaRPr/>
          </a:p>
          <a:p>
            <a:pPr algn="ctr"/>
            <a:r>
              <a:rPr lang="en-US" sz="2400">
                <a:solidFill>
                  <a:srgbClr val="414141"/>
                </a:solidFill>
                <a:latin typeface="Gill Sans Light"/>
                <a:ea typeface="ヒラギノ角ゴ ProN W3"/>
              </a:rPr>
              <a:t>Fifth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39" name="Picture 1"/>
          <p:cNvPicPr/>
          <p:nvPr/>
        </p:nvPicPr>
        <p:blipFill>
          <a:blip r:embed="rId15"/>
          <a:stretch>
            <a:fillRect/>
          </a:stretch>
        </p:blipFill>
        <p:spPr>
          <a:xfrm>
            <a:off x="-18000" y="0"/>
            <a:ext cx="11924280" cy="910440"/>
          </a:xfrm>
          <a:prstGeom prst="rect">
            <a:avLst/>
          </a:prstGeom>
        </p:spPr>
      </p:pic>
      <p:pic>
        <p:nvPicPr>
          <p:cNvPr id="40" name="Picture 3"/>
          <p:cNvPicPr/>
          <p:nvPr/>
        </p:nvPicPr>
        <p:blipFill>
          <a:blip r:embed="rId16"/>
          <a:stretch>
            <a:fillRect/>
          </a:stretch>
        </p:blipFill>
        <p:spPr>
          <a:xfrm>
            <a:off x="330480" y="214200"/>
            <a:ext cx="1197360" cy="267480"/>
          </a:xfrm>
          <a:prstGeom prst="rect">
            <a:avLst/>
          </a:prstGeom>
        </p:spPr>
      </p:pic>
      <p:sp>
        <p:nvSpPr>
          <p:cNvPr id="41" name="PlaceHolder 1"/>
          <p:cNvSpPr>
            <a:spLocks noGrp="1"/>
          </p:cNvSpPr>
          <p:nvPr>
            <p:ph type="title"/>
          </p:nvPr>
        </p:nvSpPr>
        <p:spPr>
          <a:xfrm>
            <a:off x="457200" y="273600"/>
            <a:ext cx="8229240" cy="1144800"/>
          </a:xfrm>
          <a:prstGeom prst="rect">
            <a:avLst/>
          </a:prstGeom>
        </p:spPr>
        <p:txBody>
          <a:bodyPr wrap="none" lIns="0" tIns="0" rIns="0" bIns="0" anchor="ctr"/>
          <a:lstStyle/>
          <a:p>
            <a:r>
              <a:rPr lang="en-US"/>
              <a:t>Click to edit the title text format</a:t>
            </a:r>
            <a:endParaRPr/>
          </a:p>
        </p:txBody>
      </p:sp>
      <p:sp>
        <p:nvSpPr>
          <p:cNvPr id="42" name="PlaceHolder 2"/>
          <p:cNvSpPr>
            <a:spLocks noGrp="1"/>
          </p:cNvSpPr>
          <p:nvPr>
            <p:ph type="body"/>
          </p:nvPr>
        </p:nvSpPr>
        <p:spPr>
          <a:xfrm>
            <a:off x="457200" y="1604520"/>
            <a:ext cx="8229240" cy="397692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ftp://www.crs.inogs.it/pub/gps/rinex/2014/060/suse0600.14n.Z"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facility.unavco.org/gsacws/gsacapi/file/search?site.group=COCONet&amp;output" TargetMode="External"/><Relationship Id="rId3" Type="http://schemas.openxmlformats.org/officeDocument/2006/relationships/hyperlink" Target="http://facility.unavco.org/gsacws/gsacapi/site/search?site.code=P210"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www.unavco.org/data/web-services/web-services.html" TargetMode="External"/><Relationship Id="rId4"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339800" y="3108960"/>
            <a:ext cx="4366080" cy="1060920"/>
          </a:xfrm>
          <a:prstGeom prst="rect">
            <a:avLst/>
          </a:prstGeom>
        </p:spPr>
        <p:txBody>
          <a:bodyPr lIns="44640" tIns="44640" rIns="44640" bIns="44640"/>
          <a:lstStyle/>
          <a:p>
            <a:pPr>
              <a:lnSpc>
                <a:spcPct val="100000"/>
              </a:lnSpc>
            </a:pPr>
            <a:r>
              <a:rPr lang="en-US" sz="2200" b="1" dirty="0">
                <a:solidFill>
                  <a:srgbClr val="280099"/>
                </a:solidFill>
                <a:latin typeface="Gill Sans Light"/>
                <a:ea typeface="ヒラギノ角ゴ ProN W3"/>
              </a:rPr>
              <a:t>GSAC / EPOS 2014
</a:t>
            </a:r>
            <a:r>
              <a:rPr lang="en-US" sz="2200" b="1" dirty="0" smtClean="0">
                <a:solidFill>
                  <a:srgbClr val="280099"/>
                </a:solidFill>
                <a:latin typeface="Gill Sans Light"/>
                <a:ea typeface="ヒラギノ角ゴ ProN W3"/>
              </a:rPr>
              <a:t>31 Mar 2104,   UBI</a:t>
            </a:r>
            <a:r>
              <a:rPr lang="en-US" sz="2200" b="1" dirty="0">
                <a:solidFill>
                  <a:srgbClr val="280099"/>
                </a:solidFill>
                <a:latin typeface="Gill Sans Light"/>
                <a:ea typeface="ヒラギノ角ゴ ProN W3"/>
              </a:rPr>
              <a:t>, </a:t>
            </a:r>
            <a:r>
              <a:rPr lang="en-US" sz="2200" b="1" dirty="0" err="1">
                <a:solidFill>
                  <a:srgbClr val="280099"/>
                </a:solidFill>
                <a:latin typeface="Gill Sans Light"/>
                <a:ea typeface="ヒラギノ角ゴ ProN W3"/>
              </a:rPr>
              <a:t>Covilhã</a:t>
            </a:r>
            <a:r>
              <a:rPr lang="en-US" sz="2200" b="1" dirty="0">
                <a:solidFill>
                  <a:srgbClr val="280099"/>
                </a:solidFill>
                <a:latin typeface="Gill Sans Light"/>
                <a:ea typeface="ヒラギノ角ゴ ProN W3"/>
              </a:rPr>
              <a:t>, Portugal</a:t>
            </a:r>
            <a:endParaRPr dirty="0"/>
          </a:p>
        </p:txBody>
      </p:sp>
      <p:sp>
        <p:nvSpPr>
          <p:cNvPr id="83" name="TextShape 2"/>
          <p:cNvSpPr txBox="1"/>
          <p:nvPr/>
        </p:nvSpPr>
        <p:spPr>
          <a:xfrm>
            <a:off x="4555440" y="4754880"/>
            <a:ext cx="3948480" cy="1689480"/>
          </a:xfrm>
          <a:prstGeom prst="rect">
            <a:avLst/>
          </a:prstGeom>
        </p:spPr>
        <p:txBody>
          <a:bodyPr wrap="none" lIns="108360" tIns="63360" rIns="108360" bIns="63360"/>
          <a:lstStyle/>
          <a:p>
            <a:pPr>
              <a:lnSpc>
                <a:spcPct val="100000"/>
              </a:lnSpc>
            </a:pPr>
            <a:r>
              <a:rPr lang="en-US" sz="2200" dirty="0" smtClean="0">
                <a:solidFill>
                  <a:srgbClr val="280099"/>
                </a:solidFill>
                <a:latin typeface="Arial"/>
                <a:ea typeface="ヒラギノ角ゴ ProN W3"/>
              </a:rPr>
              <a:t>Overview </a:t>
            </a:r>
            <a:r>
              <a:rPr lang="en-US" sz="2200" dirty="0">
                <a:solidFill>
                  <a:srgbClr val="280099"/>
                </a:solidFill>
                <a:latin typeface="Arial"/>
                <a:ea typeface="ヒラギノ角ゴ ProN W3"/>
              </a:rPr>
              <a:t>of </a:t>
            </a:r>
            <a:r>
              <a:rPr lang="en-US" sz="2200" dirty="0" smtClean="0">
                <a:solidFill>
                  <a:srgbClr val="280099"/>
                </a:solidFill>
                <a:latin typeface="Arial"/>
                <a:ea typeface="ヒラギノ角ゴ ProN W3"/>
              </a:rPr>
              <a:t>GSAC, part 1 </a:t>
            </a:r>
            <a:endParaRPr dirty="0"/>
          </a:p>
          <a:p>
            <a:pPr>
              <a:lnSpc>
                <a:spcPct val="100000"/>
              </a:lnSpc>
            </a:pPr>
            <a:endParaRPr dirty="0"/>
          </a:p>
          <a:p>
            <a:pPr>
              <a:lnSpc>
                <a:spcPct val="100000"/>
              </a:lnSpc>
            </a:pPr>
            <a:r>
              <a:rPr lang="en-US" sz="2200" dirty="0">
                <a:solidFill>
                  <a:srgbClr val="280099"/>
                </a:solidFill>
                <a:latin typeface="Arial"/>
                <a:ea typeface="ヒラギノ角ゴ ProN W3"/>
              </a:rPr>
              <a:t>Stuart Wier</a:t>
            </a:r>
            <a:endParaRPr dirty="0"/>
          </a:p>
          <a:p>
            <a:pPr>
              <a:lnSpc>
                <a:spcPct val="100000"/>
              </a:lnSpc>
            </a:pPr>
            <a:endParaRPr dirty="0"/>
          </a:p>
          <a:p>
            <a:pPr>
              <a:lnSpc>
                <a:spcPct val="100000"/>
              </a:lnSpc>
            </a:pPr>
            <a:r>
              <a:rPr lang="en-US" sz="2200" dirty="0">
                <a:solidFill>
                  <a:srgbClr val="280099"/>
                </a:solidFill>
                <a:latin typeface="Arial"/>
                <a:ea typeface="ヒラギノ角ゴ ProN W3"/>
              </a:rPr>
              <a:t>UNAVCO</a:t>
            </a:r>
            <a:endParaRPr dirty="0"/>
          </a:p>
        </p:txBody>
      </p:sp>
      <p:pic>
        <p:nvPicPr>
          <p:cNvPr id="4" name="Picture 3"/>
          <p:cNvPicPr/>
          <p:nvPr/>
        </p:nvPicPr>
        <p:blipFill>
          <a:blip r:embed="rId3"/>
          <a:stretch>
            <a:fillRect/>
          </a:stretch>
        </p:blipFill>
        <p:spPr>
          <a:xfrm>
            <a:off x="1596600" y="914400"/>
            <a:ext cx="5810040" cy="76176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2347200" y="182880"/>
            <a:ext cx="621792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data center basic architecture </a:t>
            </a:r>
            <a:endParaRPr/>
          </a:p>
        </p:txBody>
      </p:sp>
      <p:sp>
        <p:nvSpPr>
          <p:cNvPr id="121" name="CustomShape 2"/>
          <p:cNvSpPr/>
          <p:nvPr/>
        </p:nvSpPr>
        <p:spPr>
          <a:xfrm>
            <a:off x="731520" y="1280160"/>
            <a:ext cx="7863840" cy="283536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122"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23" name="CustomShape 4"/>
          <p:cNvSpPr/>
          <p:nvPr/>
        </p:nvSpPr>
        <p:spPr>
          <a:xfrm>
            <a:off x="355680" y="2717640"/>
            <a:ext cx="8254800" cy="914760"/>
          </a:xfrm>
          <a:prstGeom prst="rect">
            <a:avLst/>
          </a:prstGeom>
          <a:noFill/>
        </p:spPr>
      </p:sp>
      <p:pic>
        <p:nvPicPr>
          <p:cNvPr id="124" name="Picture 123"/>
          <p:cNvPicPr/>
          <p:nvPr/>
        </p:nvPicPr>
        <p:blipFill>
          <a:blip r:embed="rId2"/>
          <a:stretch>
            <a:fillRect/>
          </a:stretch>
        </p:blipFill>
        <p:spPr>
          <a:xfrm>
            <a:off x="657720" y="1364400"/>
            <a:ext cx="7819560" cy="466704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124"/>
          <p:cNvPicPr/>
          <p:nvPr/>
        </p:nvPicPr>
        <p:blipFill>
          <a:blip r:embed="rId2"/>
          <a:stretch>
            <a:fillRect/>
          </a:stretch>
        </p:blipFill>
        <p:spPr>
          <a:xfrm>
            <a:off x="182880" y="2742120"/>
            <a:ext cx="2942280" cy="3475800"/>
          </a:xfrm>
          <a:prstGeom prst="rect">
            <a:avLst/>
          </a:prstGeom>
        </p:spPr>
      </p:pic>
      <p:sp>
        <p:nvSpPr>
          <p:cNvPr id="126" name="CustomShape 1"/>
          <p:cNvSpPr/>
          <p:nvPr/>
        </p:nvSpPr>
        <p:spPr>
          <a:xfrm>
            <a:off x="1849165" y="200371"/>
            <a:ext cx="5486400" cy="429480"/>
          </a:xfrm>
          <a:prstGeom prst="rect">
            <a:avLst/>
          </a:prstGeom>
          <a:noFill/>
        </p:spPr>
        <p:txBody>
          <a:bodyPr lIns="64440" tIns="32040" rIns="64440" bIns="32040" anchor="ctr"/>
          <a:lstStyle/>
          <a:p>
            <a:pPr algn="ctr">
              <a:lnSpc>
                <a:spcPct val="100000"/>
              </a:lnSpc>
            </a:pPr>
            <a:r>
              <a:rPr lang="en-US" sz="2600" dirty="0">
                <a:solidFill>
                  <a:srgbClr val="280099"/>
                </a:solidFill>
                <a:latin typeface="Gill Sans Light"/>
                <a:ea typeface="ヒラギノ角ゴ ProN W3"/>
              </a:rPr>
              <a:t>GSAC Candidate Data Center</a:t>
            </a:r>
            <a:endParaRPr dirty="0"/>
          </a:p>
        </p:txBody>
      </p:sp>
      <p:sp>
        <p:nvSpPr>
          <p:cNvPr id="127" name="CustomShape 2"/>
          <p:cNvSpPr/>
          <p:nvPr/>
        </p:nvSpPr>
        <p:spPr>
          <a:xfrm>
            <a:off x="4775040" y="1073160"/>
            <a:ext cx="4368600" cy="5884560"/>
          </a:xfrm>
          <a:prstGeom prst="rect">
            <a:avLst/>
          </a:prstGeom>
          <a:noFill/>
        </p:spPr>
        <p:txBody>
          <a:bodyPr/>
          <a:lstStyle/>
          <a:p>
            <a:pPr>
              <a:lnSpc>
                <a:spcPct val="100000"/>
              </a:lnSpc>
            </a:pPr>
            <a:r>
              <a:rPr lang="en-US" sz="2000" dirty="0">
                <a:solidFill>
                  <a:srgbClr val="414141"/>
                </a:solidFill>
                <a:latin typeface="Gill Sans Light"/>
                <a:ea typeface="ヒラギノ角ゴ ProN W3"/>
              </a:rPr>
              <a:t>Sites with instruments that produce geoscience data (such as GNSS observations)</a:t>
            </a:r>
            <a:endParaRPr dirty="0"/>
          </a:p>
          <a:p>
            <a:pPr>
              <a:lnSpc>
                <a:spcPct val="100000"/>
              </a:lnSpc>
            </a:pPr>
            <a:endParaRPr dirty="0"/>
          </a:p>
          <a:p>
            <a:pPr>
              <a:lnSpc>
                <a:spcPct val="100000"/>
              </a:lnSpc>
            </a:pPr>
            <a:r>
              <a:rPr lang="en-US" sz="2000" dirty="0">
                <a:solidFill>
                  <a:srgbClr val="414141"/>
                </a:solidFill>
                <a:latin typeface="Gill Sans Light"/>
                <a:ea typeface="ヒラギノ角ゴ ProN W3"/>
              </a:rPr>
              <a:t>Data files (raw to products)</a:t>
            </a:r>
            <a:endParaRPr dirty="0"/>
          </a:p>
          <a:p>
            <a:pPr>
              <a:lnSpc>
                <a:spcPct val="100000"/>
              </a:lnSpc>
            </a:pPr>
            <a:endParaRPr dirty="0"/>
          </a:p>
          <a:p>
            <a:pPr>
              <a:lnSpc>
                <a:spcPct val="100000"/>
              </a:lnSpc>
            </a:pPr>
            <a:r>
              <a:rPr lang="en-US" sz="2000" dirty="0">
                <a:solidFill>
                  <a:srgbClr val="414141"/>
                </a:solidFill>
                <a:latin typeface="Gill Sans Light"/>
                <a:ea typeface="ヒラギノ角ゴ ProN W3"/>
              </a:rPr>
              <a:t>Data </a:t>
            </a:r>
            <a:r>
              <a:rPr lang="en-US" sz="2000" dirty="0" smtClean="0">
                <a:solidFill>
                  <a:srgbClr val="414141"/>
                </a:solidFill>
                <a:latin typeface="Gill Sans Light"/>
                <a:ea typeface="ヒラギノ角ゴ ProN W3"/>
              </a:rPr>
              <a:t>files’ </a:t>
            </a:r>
            <a:r>
              <a:rPr lang="en-US" sz="2000" dirty="0">
                <a:solidFill>
                  <a:srgbClr val="414141"/>
                </a:solidFill>
                <a:latin typeface="Gill Sans Light"/>
                <a:ea typeface="ヒラギノ角ゴ ProN W3"/>
              </a:rPr>
              <a:t>metadata</a:t>
            </a:r>
            <a:endParaRPr dirty="0"/>
          </a:p>
          <a:p>
            <a:pPr>
              <a:lnSpc>
                <a:spcPct val="100000"/>
              </a:lnSpc>
            </a:pPr>
            <a:endParaRPr dirty="0"/>
          </a:p>
          <a:p>
            <a:pPr>
              <a:lnSpc>
                <a:spcPct val="100000"/>
              </a:lnSpc>
            </a:pPr>
            <a:r>
              <a:rPr lang="en-US" sz="2000" dirty="0">
                <a:solidFill>
                  <a:srgbClr val="414141"/>
                </a:solidFill>
                <a:latin typeface="Gill Sans Light"/>
                <a:ea typeface="ヒラギノ角ゴ ProN W3"/>
              </a:rPr>
              <a:t>Site metadata</a:t>
            </a:r>
            <a:endParaRPr dirty="0"/>
          </a:p>
          <a:p>
            <a:pPr>
              <a:lnSpc>
                <a:spcPct val="100000"/>
              </a:lnSpc>
            </a:pPr>
            <a:endParaRPr dirty="0"/>
          </a:p>
          <a:p>
            <a:pPr>
              <a:lnSpc>
                <a:spcPct val="100000"/>
              </a:lnSpc>
            </a:pPr>
            <a:r>
              <a:rPr lang="en-US" sz="2000" dirty="0">
                <a:solidFill>
                  <a:srgbClr val="414141"/>
                </a:solidFill>
                <a:latin typeface="Gill Sans Light"/>
                <a:ea typeface="ヒラギノ角ゴ ProN W3"/>
              </a:rPr>
              <a:t>Instrument metadata</a:t>
            </a:r>
            <a:endParaRPr dirty="0"/>
          </a:p>
          <a:p>
            <a:pPr>
              <a:lnSpc>
                <a:spcPct val="100000"/>
              </a:lnSpc>
            </a:pPr>
            <a:endParaRPr dirty="0"/>
          </a:p>
          <a:p>
            <a:pPr>
              <a:lnSpc>
                <a:spcPct val="100000"/>
              </a:lnSpc>
            </a:pPr>
            <a:r>
              <a:rPr lang="en-US" sz="2000" dirty="0">
                <a:solidFill>
                  <a:srgbClr val="414141"/>
                </a:solidFill>
                <a:latin typeface="Gill Sans Light"/>
                <a:ea typeface="ヒラギノ角ゴ ProN W3"/>
              </a:rPr>
              <a:t>Systems:</a:t>
            </a:r>
            <a:endParaRPr dirty="0"/>
          </a:p>
          <a:p>
            <a:pPr>
              <a:lnSpc>
                <a:spcPct val="100000"/>
              </a:lnSpc>
            </a:pPr>
            <a:r>
              <a:rPr lang="en-US" sz="2000" dirty="0">
                <a:solidFill>
                  <a:srgbClr val="414141"/>
                </a:solidFill>
                <a:latin typeface="Gill Sans Light"/>
                <a:ea typeface="ヒラギノ角ゴ ProN W3"/>
              </a:rPr>
              <a:t>Database server</a:t>
            </a:r>
            <a:endParaRPr dirty="0"/>
          </a:p>
          <a:p>
            <a:pPr>
              <a:lnSpc>
                <a:spcPct val="100000"/>
              </a:lnSpc>
            </a:pPr>
            <a:endParaRPr dirty="0"/>
          </a:p>
          <a:p>
            <a:pPr>
              <a:lnSpc>
                <a:spcPct val="100000"/>
              </a:lnSpc>
            </a:pPr>
            <a:r>
              <a:rPr lang="en-US" sz="2000" dirty="0">
                <a:solidFill>
                  <a:srgbClr val="414141"/>
                </a:solidFill>
                <a:latin typeface="Gill Sans Light"/>
                <a:ea typeface="ヒラギノ角ゴ ProN W3"/>
              </a:rPr>
              <a:t>Web </a:t>
            </a:r>
            <a:r>
              <a:rPr lang="en-US" sz="2000" dirty="0" smtClean="0">
                <a:solidFill>
                  <a:srgbClr val="414141"/>
                </a:solidFill>
                <a:latin typeface="Gill Sans Light"/>
                <a:ea typeface="ヒラギノ角ゴ ProN W3"/>
              </a:rPr>
              <a:t>application server</a:t>
            </a:r>
            <a:endParaRPr dirty="0"/>
          </a:p>
          <a:p>
            <a:pPr>
              <a:lnSpc>
                <a:spcPct val="100000"/>
              </a:lnSpc>
            </a:pPr>
            <a:endParaRPr dirty="0"/>
          </a:p>
          <a:p>
            <a:pPr>
              <a:lnSpc>
                <a:spcPct val="100000"/>
              </a:lnSpc>
            </a:pPr>
            <a:r>
              <a:rPr lang="en-US" sz="2000" dirty="0">
                <a:solidFill>
                  <a:srgbClr val="414141"/>
                </a:solidFill>
                <a:latin typeface="Gill Sans Light"/>
                <a:ea typeface="ヒラギノ角ゴ ProN W3"/>
              </a:rPr>
              <a:t>File server (FTP)</a:t>
            </a:r>
            <a:endParaRPr dirty="0"/>
          </a:p>
          <a:p>
            <a:pPr>
              <a:lnSpc>
                <a:spcPct val="100000"/>
              </a:lnSpc>
            </a:pPr>
            <a:endParaRPr dirty="0"/>
          </a:p>
        </p:txBody>
      </p:sp>
      <p:pic>
        <p:nvPicPr>
          <p:cNvPr id="128" name="Picture 127"/>
          <p:cNvPicPr/>
          <p:nvPr/>
        </p:nvPicPr>
        <p:blipFill>
          <a:blip r:embed="rId3"/>
          <a:stretch>
            <a:fillRect/>
          </a:stretch>
        </p:blipFill>
        <p:spPr>
          <a:xfrm>
            <a:off x="1636920" y="822960"/>
            <a:ext cx="2660760" cy="2468880"/>
          </a:xfrm>
          <a:prstGeom prst="rect">
            <a:avLst/>
          </a:prstGeom>
        </p:spPr>
      </p:pic>
      <p:pic>
        <p:nvPicPr>
          <p:cNvPr id="129" name="Picture 128"/>
          <p:cNvPicPr/>
          <p:nvPr/>
        </p:nvPicPr>
        <p:blipFill>
          <a:blip r:embed="rId4"/>
          <a:stretch>
            <a:fillRect/>
          </a:stretch>
        </p:blipFill>
        <p:spPr>
          <a:xfrm>
            <a:off x="1508760" y="4645080"/>
            <a:ext cx="3246120" cy="19386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2468880" y="182880"/>
            <a:ext cx="6096240" cy="529920"/>
          </a:xfrm>
          <a:prstGeom prst="rect">
            <a:avLst/>
          </a:prstGeom>
          <a:noFill/>
        </p:spPr>
        <p:txBody>
          <a:bodyPr lIns="64440" tIns="32040" rIns="64440" bIns="32040" anchor="ctr"/>
          <a:lstStyle/>
          <a:p>
            <a:pPr>
              <a:lnSpc>
                <a:spcPct val="100000"/>
              </a:lnSpc>
            </a:pPr>
            <a:r>
              <a:rPr lang="en-US" sz="2600" dirty="0">
                <a:solidFill>
                  <a:srgbClr val="280099"/>
                </a:solidFill>
                <a:latin typeface="Gill Sans Light"/>
                <a:ea typeface="ヒラギノ角ゴ ProN W3"/>
              </a:rPr>
              <a:t>GSAC</a:t>
            </a:r>
            <a:r>
              <a:rPr lang="en-US" sz="2600" dirty="0" smtClean="0">
                <a:solidFill>
                  <a:srgbClr val="280099"/>
                </a:solidFill>
                <a:latin typeface="Gill Sans Light"/>
                <a:ea typeface="ヒラギノ角ゴ ProN W3"/>
              </a:rPr>
              <a:t>:  many sensors and </a:t>
            </a:r>
            <a:r>
              <a:rPr lang="en-US" sz="2600" dirty="0" smtClean="0">
                <a:solidFill>
                  <a:srgbClr val="280099"/>
                </a:solidFill>
                <a:latin typeface="Gill Sans Light"/>
                <a:ea typeface="ヒラギノ角ゴ ProN W3"/>
              </a:rPr>
              <a:t>many data </a:t>
            </a:r>
            <a:r>
              <a:rPr lang="en-US" sz="2600" dirty="0" smtClean="0">
                <a:solidFill>
                  <a:srgbClr val="280099"/>
                </a:solidFill>
                <a:latin typeface="Gill Sans Light"/>
                <a:ea typeface="ヒラギノ角ゴ ProN W3"/>
              </a:rPr>
              <a:t>types</a:t>
            </a:r>
            <a:endParaRPr dirty="0"/>
          </a:p>
        </p:txBody>
      </p:sp>
      <p:sp>
        <p:nvSpPr>
          <p:cNvPr id="131" name="CustomShape 2"/>
          <p:cNvSpPr/>
          <p:nvPr/>
        </p:nvSpPr>
        <p:spPr>
          <a:xfrm>
            <a:off x="731520" y="1280160"/>
            <a:ext cx="7863840" cy="283536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132" name="CustomShape 3"/>
          <p:cNvSpPr/>
          <p:nvPr/>
        </p:nvSpPr>
        <p:spPr>
          <a:xfrm>
            <a:off x="731520" y="4379644"/>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33" name="CustomShape 4"/>
          <p:cNvSpPr/>
          <p:nvPr/>
        </p:nvSpPr>
        <p:spPr>
          <a:xfrm>
            <a:off x="355680" y="2717640"/>
            <a:ext cx="8254800" cy="914760"/>
          </a:xfrm>
          <a:prstGeom prst="rect">
            <a:avLst/>
          </a:prstGeom>
          <a:noFill/>
        </p:spPr>
      </p:sp>
      <p:sp>
        <p:nvSpPr>
          <p:cNvPr id="134" name="TextShape 5"/>
          <p:cNvSpPr txBox="1"/>
          <p:nvPr/>
        </p:nvSpPr>
        <p:spPr>
          <a:xfrm>
            <a:off x="731520" y="1006560"/>
            <a:ext cx="8046720" cy="2549880"/>
          </a:xfrm>
          <a:prstGeom prst="rect">
            <a:avLst/>
          </a:prstGeom>
        </p:spPr>
      </p:sp>
      <p:pic>
        <p:nvPicPr>
          <p:cNvPr id="135" name="Picture 134"/>
          <p:cNvPicPr/>
          <p:nvPr/>
        </p:nvPicPr>
        <p:blipFill>
          <a:blip r:embed="rId2"/>
          <a:stretch>
            <a:fillRect/>
          </a:stretch>
        </p:blipFill>
        <p:spPr>
          <a:xfrm>
            <a:off x="2024721" y="3423921"/>
            <a:ext cx="5394960" cy="3200400"/>
          </a:xfrm>
          <a:prstGeom prst="rect">
            <a:avLst/>
          </a:prstGeom>
        </p:spPr>
      </p:pic>
      <p:sp>
        <p:nvSpPr>
          <p:cNvPr id="2" name="Rectangle 1"/>
          <p:cNvSpPr/>
          <p:nvPr/>
        </p:nvSpPr>
        <p:spPr>
          <a:xfrm>
            <a:off x="920814" y="1029132"/>
            <a:ext cx="7857426" cy="2308324"/>
          </a:xfrm>
          <a:prstGeom prst="rect">
            <a:avLst/>
          </a:prstGeom>
        </p:spPr>
        <p:txBody>
          <a:bodyPr wrap="square">
            <a:spAutoFit/>
          </a:bodyPr>
          <a:lstStyle/>
          <a:p>
            <a:r>
              <a:rPr lang="en-US" dirty="0">
                <a:solidFill>
                  <a:srgbClr val="414141"/>
                </a:solidFill>
                <a:ea typeface="ヒラギノ角ゴ ProN W3"/>
              </a:rPr>
              <a:t>GSAC </a:t>
            </a:r>
            <a:r>
              <a:rPr lang="en-US" dirty="0" smtClean="0">
                <a:solidFill>
                  <a:srgbClr val="414141"/>
                </a:solidFill>
                <a:ea typeface="ヒラギノ角ゴ ProN W3"/>
              </a:rPr>
              <a:t>is not coded for </a:t>
            </a:r>
            <a:r>
              <a:rPr lang="en-US" dirty="0" smtClean="0">
                <a:solidFill>
                  <a:srgbClr val="414141"/>
                </a:solidFill>
                <a:ea typeface="ヒラギノ角ゴ ProN W3"/>
              </a:rPr>
              <a:t>particular instruments or data </a:t>
            </a:r>
            <a:r>
              <a:rPr lang="en-US" dirty="0" smtClean="0">
                <a:solidFill>
                  <a:srgbClr val="414141"/>
                </a:solidFill>
                <a:ea typeface="ヒラギノ角ゴ ProN W3"/>
              </a:rPr>
              <a:t>types. You can </a:t>
            </a:r>
            <a:r>
              <a:rPr lang="en-US" dirty="0" smtClean="0">
                <a:solidFill>
                  <a:srgbClr val="414141"/>
                </a:solidFill>
                <a:ea typeface="ヒラギノ角ゴ ProN W3"/>
              </a:rPr>
              <a:t>offer </a:t>
            </a:r>
            <a:r>
              <a:rPr lang="en-US" dirty="0" smtClean="0">
                <a:solidFill>
                  <a:srgbClr val="414141"/>
                </a:solidFill>
                <a:ea typeface="ヒラギノ角ゴ ProN W3"/>
              </a:rPr>
              <a:t>raw sensor data files, processed data files, products, and images.</a:t>
            </a:r>
          </a:p>
          <a:p>
            <a:endParaRPr lang="en-US" dirty="0" smtClean="0">
              <a:solidFill>
                <a:srgbClr val="414141"/>
              </a:solidFill>
              <a:ea typeface="ヒラギノ角ゴ ProN W3"/>
            </a:endParaRPr>
          </a:p>
          <a:p>
            <a:r>
              <a:rPr lang="en-US" dirty="0"/>
              <a:t>GSAC servers in operation </a:t>
            </a:r>
            <a:r>
              <a:rPr lang="en-US" dirty="0" smtClean="0"/>
              <a:t>handle </a:t>
            </a:r>
            <a:r>
              <a:rPr lang="en-US" dirty="0"/>
              <a:t>GNSS, VLBI, SLR, DORIS, and tide gauge instruments and data files.  </a:t>
            </a:r>
            <a:r>
              <a:rPr lang="en-US" dirty="0" smtClean="0"/>
              <a:t>No </a:t>
            </a:r>
            <a:r>
              <a:rPr lang="en-US" dirty="0"/>
              <a:t>code changes are needed to GSAC to use new instruments or data file types.</a:t>
            </a:r>
            <a:r>
              <a:rPr lang="en-US" dirty="0" smtClean="0">
                <a:solidFill>
                  <a:srgbClr val="414141"/>
                </a:solidFill>
                <a:ea typeface="ヒラギノ角ゴ ProN W3"/>
              </a:rPr>
              <a:t> </a:t>
            </a:r>
            <a:r>
              <a:rPr lang="en-US" dirty="0" smtClean="0">
                <a:solidFill>
                  <a:srgbClr val="414141"/>
                </a:solidFill>
                <a:ea typeface="ヒラギノ角ゴ ProN W3"/>
              </a:rPr>
              <a:t> For example, you could </a:t>
            </a:r>
            <a:r>
              <a:rPr lang="en-US" dirty="0" smtClean="0">
                <a:solidFill>
                  <a:srgbClr val="414141"/>
                </a:solidFill>
                <a:ea typeface="ヒラギノ角ゴ ProN W3"/>
              </a:rPr>
              <a:t>use </a:t>
            </a:r>
            <a:r>
              <a:rPr lang="en-US" dirty="0" err="1" smtClean="0">
                <a:solidFill>
                  <a:srgbClr val="414141"/>
                </a:solidFill>
                <a:ea typeface="ヒラギノ角ゴ ProN W3"/>
              </a:rPr>
              <a:t>tiltmeters</a:t>
            </a:r>
            <a:r>
              <a:rPr lang="en-US" dirty="0" smtClean="0">
                <a:solidFill>
                  <a:srgbClr val="414141"/>
                </a:solidFill>
                <a:ea typeface="ヒラギノ角ゴ ProN W3"/>
              </a:rPr>
              <a:t>, </a:t>
            </a:r>
            <a:r>
              <a:rPr lang="en-US" dirty="0" err="1" smtClean="0">
                <a:solidFill>
                  <a:srgbClr val="414141"/>
                </a:solidFill>
                <a:ea typeface="ヒラギノ角ゴ ProN W3"/>
              </a:rPr>
              <a:t>strainmeters</a:t>
            </a:r>
            <a:r>
              <a:rPr lang="en-US" dirty="0" smtClean="0">
                <a:solidFill>
                  <a:srgbClr val="414141"/>
                </a:solidFill>
                <a:ea typeface="ヒラギノ角ゴ ProN W3"/>
              </a:rPr>
              <a:t>, weather sensors, time series product files and images, </a:t>
            </a:r>
            <a:r>
              <a:rPr lang="en-US" dirty="0" err="1" smtClean="0">
                <a:solidFill>
                  <a:srgbClr val="414141"/>
                </a:solidFill>
                <a:ea typeface="ヒラギノ角ゴ ProN W3"/>
              </a:rPr>
              <a:t>magnetotelluric</a:t>
            </a:r>
            <a:r>
              <a:rPr lang="en-US" dirty="0" smtClean="0">
                <a:solidFill>
                  <a:srgbClr val="414141"/>
                </a:solidFill>
                <a:ea typeface="ヒラギノ角ゴ ProN W3"/>
              </a:rPr>
              <a:t> </a:t>
            </a:r>
            <a:r>
              <a:rPr lang="en-US" dirty="0" smtClean="0">
                <a:solidFill>
                  <a:srgbClr val="414141"/>
                </a:solidFill>
                <a:ea typeface="ヒラギノ角ゴ ProN W3"/>
              </a:rPr>
              <a:t>data, or seismic infrasound </a:t>
            </a:r>
            <a:r>
              <a:rPr lang="en-US" dirty="0" smtClean="0">
                <a:solidFill>
                  <a:srgbClr val="414141"/>
                </a:solidFill>
                <a:ea typeface="ヒラギノ角ゴ ProN W3"/>
              </a:rPr>
              <a:t>sensors.</a:t>
            </a:r>
            <a:endParaRPr lang="en-US" dirty="0"/>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5715000" y="283320"/>
            <a:ext cx="3428640" cy="429480"/>
          </a:xfrm>
          <a:prstGeom prst="rect">
            <a:avLst/>
          </a:prstGeom>
          <a:noFill/>
        </p:spPr>
      </p:sp>
      <p:sp>
        <p:nvSpPr>
          <p:cNvPr id="137" name="CustomShape 2"/>
          <p:cNvSpPr/>
          <p:nvPr/>
        </p:nvSpPr>
        <p:spPr>
          <a:xfrm>
            <a:off x="4978080" y="1265760"/>
            <a:ext cx="3949920" cy="5029560"/>
          </a:xfrm>
          <a:prstGeom prst="rect">
            <a:avLst/>
          </a:prstGeom>
          <a:noFill/>
        </p:spPr>
        <p:txBody>
          <a:bodyPr/>
          <a:lstStyle/>
          <a:p>
            <a:pPr>
              <a:lnSpc>
                <a:spcPct val="100000"/>
              </a:lnSpc>
            </a:pPr>
            <a:r>
              <a:rPr lang="en-US" dirty="0">
                <a:solidFill>
                  <a:srgbClr val="414141"/>
                </a:solidFill>
                <a:ea typeface="ヒラギノ角ゴ ProN W3"/>
              </a:rPr>
              <a:t>A GSAC Repository has</a:t>
            </a:r>
            <a:endParaRPr dirty="0"/>
          </a:p>
          <a:p>
            <a:pPr>
              <a:lnSpc>
                <a:spcPct val="100000"/>
              </a:lnSpc>
            </a:pPr>
            <a:endParaRPr dirty="0"/>
          </a:p>
          <a:p>
            <a:pPr>
              <a:lnSpc>
                <a:spcPct val="100000"/>
              </a:lnSpc>
              <a:buSzPct val="25000"/>
              <a:buFont typeface="StarSymbol"/>
              <a:buChar char=""/>
            </a:pPr>
            <a:r>
              <a:rPr lang="en-US" dirty="0">
                <a:solidFill>
                  <a:srgbClr val="414141"/>
                </a:solidFill>
                <a:ea typeface="ヒラギノ角ゴ ProN W3"/>
              </a:rPr>
              <a:t>  a database with geodesy metadata (sites and data)</a:t>
            </a:r>
            <a:endParaRPr dirty="0"/>
          </a:p>
          <a:p>
            <a:pPr>
              <a:lnSpc>
                <a:spcPct val="100000"/>
              </a:lnSpc>
              <a:buSzPct val="25000"/>
              <a:buFont typeface="StarSymbol"/>
              <a:buChar char=""/>
            </a:pPr>
            <a:endParaRPr dirty="0"/>
          </a:p>
          <a:p>
            <a:pPr>
              <a:lnSpc>
                <a:spcPct val="100000"/>
              </a:lnSpc>
              <a:buSzPct val="25000"/>
              <a:buFont typeface="StarSymbol"/>
              <a:buChar char=""/>
            </a:pPr>
            <a:r>
              <a:rPr lang="en-US" dirty="0">
                <a:solidFill>
                  <a:srgbClr val="414141"/>
                </a:solidFill>
                <a:ea typeface="ヒラギノ角ゴ ProN W3"/>
              </a:rPr>
              <a:t>  instrumental data files</a:t>
            </a:r>
            <a:endParaRPr dirty="0"/>
          </a:p>
          <a:p>
            <a:pPr>
              <a:lnSpc>
                <a:spcPct val="100000"/>
              </a:lnSpc>
              <a:buSzPct val="25000"/>
              <a:buFont typeface="StarSymbol"/>
              <a:buChar char=""/>
            </a:pPr>
            <a:endParaRPr dirty="0"/>
          </a:p>
          <a:p>
            <a:pPr>
              <a:lnSpc>
                <a:spcPct val="100000"/>
              </a:lnSpc>
              <a:buSzPct val="25000"/>
              <a:buFont typeface="StarSymbol"/>
              <a:buChar char=""/>
            </a:pPr>
            <a:r>
              <a:rPr lang="en-US" dirty="0">
                <a:solidFill>
                  <a:srgbClr val="414141"/>
                </a:solidFill>
                <a:ea typeface="ヒラギノ角ゴ ProN W3"/>
              </a:rPr>
              <a:t>  a file server (FTP or HTTP)</a:t>
            </a:r>
            <a:endParaRPr dirty="0"/>
          </a:p>
          <a:p>
            <a:pPr>
              <a:lnSpc>
                <a:spcPct val="100000"/>
              </a:lnSpc>
              <a:buSzPct val="25000"/>
              <a:buFont typeface="StarSymbol"/>
              <a:buChar char=""/>
            </a:pPr>
            <a:endParaRPr dirty="0"/>
          </a:p>
          <a:p>
            <a:pPr>
              <a:lnSpc>
                <a:spcPct val="100000"/>
              </a:lnSpc>
              <a:buSzPct val="25000"/>
              <a:buFont typeface="StarSymbol"/>
              <a:buChar char=""/>
            </a:pPr>
            <a:r>
              <a:rPr lang="en-US" dirty="0">
                <a:solidFill>
                  <a:srgbClr val="414141"/>
                </a:solidFill>
                <a:ea typeface="ヒラギノ角ゴ ProN W3"/>
              </a:rPr>
              <a:t>  custom Java code</a:t>
            </a:r>
            <a:endParaRPr dirty="0"/>
          </a:p>
          <a:p>
            <a:pPr>
              <a:lnSpc>
                <a:spcPct val="100000"/>
              </a:lnSpc>
              <a:buSzPct val="25000"/>
              <a:buFont typeface="StarSymbol"/>
              <a:buChar char=""/>
            </a:pPr>
            <a:endParaRPr dirty="0"/>
          </a:p>
          <a:p>
            <a:pPr>
              <a:lnSpc>
                <a:spcPct val="100000"/>
              </a:lnSpc>
              <a:buSzPct val="25000"/>
              <a:buFont typeface="StarSymbol"/>
              <a:buChar char=""/>
            </a:pPr>
            <a:r>
              <a:rPr lang="en-US" dirty="0">
                <a:solidFill>
                  <a:srgbClr val="414141"/>
                </a:solidFill>
                <a:ea typeface="ヒラギノ角ゴ ProN W3"/>
              </a:rPr>
              <a:t>  a few configuration files</a:t>
            </a:r>
            <a:endParaRPr dirty="0"/>
          </a:p>
          <a:p>
            <a:pPr>
              <a:lnSpc>
                <a:spcPct val="100000"/>
              </a:lnSpc>
              <a:buSzPct val="25000"/>
              <a:buFont typeface="StarSymbol"/>
              <a:buChar char=""/>
            </a:pPr>
            <a:endParaRPr dirty="0"/>
          </a:p>
          <a:p>
            <a:pPr>
              <a:lnSpc>
                <a:spcPct val="100000"/>
              </a:lnSpc>
              <a:buSzPct val="25000"/>
              <a:buFont typeface="StarSymbol"/>
              <a:buChar char=""/>
            </a:pPr>
            <a:r>
              <a:rPr lang="en-US" dirty="0">
                <a:solidFill>
                  <a:srgbClr val="414141"/>
                </a:solidFill>
                <a:ea typeface="ヒラギノ角ゴ ProN W3"/>
              </a:rPr>
              <a:t> GSAC core code (“GSAC service layer” Java code)</a:t>
            </a:r>
            <a:endParaRPr dirty="0"/>
          </a:p>
          <a:p>
            <a:pPr>
              <a:lnSpc>
                <a:spcPct val="100000"/>
              </a:lnSpc>
              <a:buSzPct val="25000"/>
              <a:buFont typeface="StarSymbol"/>
              <a:buChar char=""/>
            </a:pPr>
            <a:endParaRPr dirty="0"/>
          </a:p>
          <a:p>
            <a:pPr>
              <a:lnSpc>
                <a:spcPct val="100000"/>
              </a:lnSpc>
              <a:buSzPct val="25000"/>
              <a:buFont typeface="StarSymbol"/>
              <a:buChar char=""/>
            </a:pPr>
            <a:r>
              <a:rPr lang="en-US" dirty="0">
                <a:solidFill>
                  <a:srgbClr val="414141"/>
                </a:solidFill>
                <a:ea typeface="ヒラギノ角ゴ ProN W3"/>
              </a:rPr>
              <a:t>  a web application server (Tomcat, Jetty)</a:t>
            </a:r>
            <a:endParaRPr dirty="0"/>
          </a:p>
        </p:txBody>
      </p:sp>
      <p:sp>
        <p:nvSpPr>
          <p:cNvPr id="138" name="TextShape 3"/>
          <p:cNvSpPr txBox="1"/>
          <p:nvPr/>
        </p:nvSpPr>
        <p:spPr>
          <a:xfrm>
            <a:off x="2423880" y="248040"/>
            <a:ext cx="5805720" cy="511560"/>
          </a:xfrm>
          <a:prstGeom prst="rect">
            <a:avLst/>
          </a:prstGeom>
        </p:spPr>
        <p:txBody>
          <a:bodyPr wrap="none" lIns="108360" tIns="63360" rIns="108360" bIns="63360"/>
          <a:lstStyle/>
          <a:p>
            <a:pPr>
              <a:lnSpc>
                <a:spcPct val="100000"/>
              </a:lnSpc>
            </a:pPr>
            <a:r>
              <a:rPr lang="en-US" sz="2600">
                <a:solidFill>
                  <a:srgbClr val="280099"/>
                </a:solidFill>
                <a:latin typeface="Gill Sans Light"/>
                <a:ea typeface="ヒラギノ角ゴ ProN W3"/>
              </a:rPr>
              <a:t>GSAC basic code architecture (1)</a:t>
            </a:r>
            <a:endParaRPr/>
          </a:p>
        </p:txBody>
      </p:sp>
      <p:pic>
        <p:nvPicPr>
          <p:cNvPr id="139" name="Picture 138"/>
          <p:cNvPicPr/>
          <p:nvPr/>
        </p:nvPicPr>
        <p:blipFill>
          <a:blip r:embed="rId2"/>
          <a:stretch>
            <a:fillRect/>
          </a:stretch>
        </p:blipFill>
        <p:spPr>
          <a:xfrm>
            <a:off x="347400" y="996840"/>
            <a:ext cx="4590360" cy="54954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flipH="1">
            <a:off x="4494960" y="5334120"/>
            <a:ext cx="990360" cy="360"/>
          </a:xfrm>
          <a:prstGeom prst="straightConnector1">
            <a:avLst/>
          </a:prstGeom>
          <a:solidFill>
            <a:srgbClr val="6C7472"/>
          </a:solidFill>
          <a:ln w="47520">
            <a:solidFill>
              <a:srgbClr val="FF0000"/>
            </a:solidFill>
            <a:round/>
            <a:tailEnd type="triangle" w="med" len="med"/>
          </a:ln>
        </p:spPr>
      </p:sp>
      <p:sp>
        <p:nvSpPr>
          <p:cNvPr id="141" name="CustomShape 2"/>
          <p:cNvSpPr/>
          <p:nvPr/>
        </p:nvSpPr>
        <p:spPr>
          <a:xfrm>
            <a:off x="5486400" y="1463040"/>
            <a:ext cx="2717640" cy="4034160"/>
          </a:xfrm>
          <a:prstGeom prst="rect">
            <a:avLst/>
          </a:prstGeom>
          <a:noFill/>
        </p:spPr>
        <p:txBody>
          <a:bodyPr/>
          <a:lstStyle/>
          <a:p>
            <a:pPr>
              <a:lnSpc>
                <a:spcPct val="100000"/>
              </a:lnSpc>
            </a:pPr>
            <a:r>
              <a:rPr lang="en-US" dirty="0">
                <a:solidFill>
                  <a:srgbClr val="414141"/>
                </a:solidFill>
                <a:ea typeface="ヒラギノ角ゴ ProN W3"/>
              </a:rPr>
              <a:t>The Data Center retains its structure.</a:t>
            </a:r>
            <a:endParaRPr dirty="0"/>
          </a:p>
          <a:p>
            <a:pPr>
              <a:lnSpc>
                <a:spcPct val="100000"/>
              </a:lnSpc>
            </a:pPr>
            <a:endParaRPr dirty="0"/>
          </a:p>
          <a:p>
            <a:pPr>
              <a:lnSpc>
                <a:spcPct val="100000"/>
              </a:lnSpc>
            </a:pPr>
            <a:r>
              <a:rPr lang="en-US" dirty="0">
                <a:solidFill>
                  <a:srgbClr val="414141"/>
                </a:solidFill>
                <a:ea typeface="ヒラギノ角ゴ ProN W3"/>
              </a:rPr>
              <a:t>GSAC does not “know about” or use the local data file system.</a:t>
            </a:r>
            <a:endParaRPr dirty="0"/>
          </a:p>
          <a:p>
            <a:pPr>
              <a:lnSpc>
                <a:spcPct val="100000"/>
              </a:lnSpc>
            </a:pPr>
            <a:endParaRPr dirty="0"/>
          </a:p>
          <a:p>
            <a:pPr>
              <a:lnSpc>
                <a:spcPct val="100000"/>
              </a:lnSpc>
            </a:pPr>
            <a:r>
              <a:rPr lang="en-US" dirty="0">
                <a:solidFill>
                  <a:srgbClr val="414141"/>
                </a:solidFill>
                <a:ea typeface="ヒラギノ角ゴ ProN W3"/>
              </a:rPr>
              <a:t>GSAC does not use the local FTP file server.</a:t>
            </a:r>
            <a:endParaRPr dirty="0"/>
          </a:p>
          <a:p>
            <a:pPr>
              <a:lnSpc>
                <a:spcPct val="100000"/>
              </a:lnSpc>
            </a:pPr>
            <a:endParaRPr dirty="0"/>
          </a:p>
          <a:p>
            <a:pPr>
              <a:lnSpc>
                <a:spcPct val="100000"/>
              </a:lnSpc>
            </a:pPr>
            <a:r>
              <a:rPr lang="en-US" dirty="0">
                <a:solidFill>
                  <a:srgbClr val="414141"/>
                </a:solidFill>
                <a:ea typeface="ヒラギノ角ゴ ProN W3"/>
              </a:rPr>
              <a:t>GSAC uses only a local database to know about the data center.</a:t>
            </a:r>
            <a:endParaRPr dirty="0"/>
          </a:p>
        </p:txBody>
      </p:sp>
      <p:sp>
        <p:nvSpPr>
          <p:cNvPr id="142" name="CustomShape 3"/>
          <p:cNvSpPr/>
          <p:nvPr/>
        </p:nvSpPr>
        <p:spPr>
          <a:xfrm>
            <a:off x="5715000" y="283320"/>
            <a:ext cx="3428640" cy="429480"/>
          </a:xfrm>
          <a:prstGeom prst="rect">
            <a:avLst/>
          </a:prstGeom>
          <a:noFill/>
        </p:spPr>
      </p:sp>
      <p:sp>
        <p:nvSpPr>
          <p:cNvPr id="143" name="TextShape 4"/>
          <p:cNvSpPr txBox="1"/>
          <p:nvPr/>
        </p:nvSpPr>
        <p:spPr>
          <a:xfrm>
            <a:off x="2377440" y="219960"/>
            <a:ext cx="5943600" cy="511560"/>
          </a:xfrm>
          <a:prstGeom prst="rect">
            <a:avLst/>
          </a:prstGeom>
        </p:spPr>
        <p:txBody>
          <a:bodyPr wrap="none" lIns="108360" tIns="63360" rIns="108360" bIns="63360"/>
          <a:lstStyle/>
          <a:p>
            <a:pPr>
              <a:lnSpc>
                <a:spcPct val="100000"/>
              </a:lnSpc>
            </a:pPr>
            <a:r>
              <a:rPr lang="en-US" sz="2600">
                <a:solidFill>
                  <a:srgbClr val="280099"/>
                </a:solidFill>
                <a:latin typeface="Gill Sans Light"/>
                <a:ea typeface="ヒラギノ角ゴ ProN W3"/>
              </a:rPr>
              <a:t>GSAC basic code architecture (2)</a:t>
            </a:r>
            <a:endParaRPr/>
          </a:p>
        </p:txBody>
      </p:sp>
      <p:pic>
        <p:nvPicPr>
          <p:cNvPr id="144" name="Picture 143"/>
          <p:cNvPicPr/>
          <p:nvPr/>
        </p:nvPicPr>
        <p:blipFill>
          <a:blip r:embed="rId2"/>
          <a:stretch>
            <a:fillRect/>
          </a:stretch>
        </p:blipFill>
        <p:spPr>
          <a:xfrm>
            <a:off x="365760" y="1188720"/>
            <a:ext cx="4057200" cy="488592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flipH="1">
            <a:off x="4494960" y="3657600"/>
            <a:ext cx="990360" cy="360"/>
          </a:xfrm>
          <a:prstGeom prst="straightConnector1">
            <a:avLst/>
          </a:prstGeom>
          <a:solidFill>
            <a:srgbClr val="6C7472"/>
          </a:solidFill>
          <a:ln w="47520">
            <a:solidFill>
              <a:srgbClr val="FF0000"/>
            </a:solidFill>
            <a:round/>
            <a:tailEnd type="triangle" w="med" len="med"/>
          </a:ln>
        </p:spPr>
      </p:sp>
      <p:sp>
        <p:nvSpPr>
          <p:cNvPr id="146" name="CustomShape 2"/>
          <p:cNvSpPr/>
          <p:nvPr/>
        </p:nvSpPr>
        <p:spPr>
          <a:xfrm>
            <a:off x="5486400" y="4918680"/>
            <a:ext cx="2717640" cy="578520"/>
          </a:xfrm>
          <a:prstGeom prst="rect">
            <a:avLst/>
          </a:prstGeom>
          <a:noFill/>
        </p:spPr>
      </p:sp>
      <p:sp>
        <p:nvSpPr>
          <p:cNvPr id="147" name="CustomShape 3"/>
          <p:cNvSpPr/>
          <p:nvPr/>
        </p:nvSpPr>
        <p:spPr>
          <a:xfrm>
            <a:off x="5485320" y="1079233"/>
            <a:ext cx="3474720" cy="4937760"/>
          </a:xfrm>
          <a:prstGeom prst="rect">
            <a:avLst/>
          </a:prstGeom>
          <a:noFill/>
        </p:spPr>
        <p:txBody>
          <a:bodyPr/>
          <a:lstStyle/>
          <a:p>
            <a:pPr>
              <a:lnSpc>
                <a:spcPct val="100000"/>
              </a:lnSpc>
            </a:pPr>
            <a:endParaRPr dirty="0"/>
          </a:p>
          <a:p>
            <a:pPr>
              <a:lnSpc>
                <a:spcPct val="100000"/>
              </a:lnSpc>
            </a:pPr>
            <a:r>
              <a:rPr lang="en-US" dirty="0">
                <a:solidFill>
                  <a:srgbClr val="414141"/>
                </a:solidFill>
                <a:ea typeface="ヒラギノ角ゴ ProN W3"/>
              </a:rPr>
              <a:t>The local (custom) </a:t>
            </a:r>
            <a:r>
              <a:rPr lang="en-US" dirty="0" smtClean="0">
                <a:solidFill>
                  <a:srgbClr val="414141"/>
                </a:solidFill>
                <a:ea typeface="ヒラギノ角ゴ ProN W3"/>
              </a:rPr>
              <a:t>implementation </a:t>
            </a:r>
            <a:r>
              <a:rPr lang="en-US" dirty="0">
                <a:solidFill>
                  <a:srgbClr val="414141"/>
                </a:solidFill>
                <a:ea typeface="ヒラギノ角ゴ ProN W3"/>
              </a:rPr>
              <a:t>Java code:</a:t>
            </a:r>
            <a:endParaRPr dirty="0"/>
          </a:p>
          <a:p>
            <a:pPr>
              <a:lnSpc>
                <a:spcPct val="100000"/>
              </a:lnSpc>
            </a:pPr>
            <a:r>
              <a:rPr lang="en-US" dirty="0">
                <a:solidFill>
                  <a:srgbClr val="414141"/>
                </a:solidFill>
                <a:ea typeface="ヒラギノ角ゴ ProN W3"/>
              </a:rPr>
              <a:t> </a:t>
            </a:r>
            <a:endParaRPr dirty="0"/>
          </a:p>
          <a:p>
            <a:pPr>
              <a:lnSpc>
                <a:spcPct val="100000"/>
              </a:lnSpc>
              <a:buSzPct val="25000"/>
              <a:buFont typeface="StarSymbol"/>
              <a:buChar char=""/>
            </a:pPr>
            <a:r>
              <a:rPr lang="en-US" dirty="0">
                <a:solidFill>
                  <a:srgbClr val="414141"/>
                </a:solidFill>
                <a:ea typeface="ヒラギノ角ゴ ProN W3"/>
              </a:rPr>
              <a:t>defines the parameters and code for queries, </a:t>
            </a:r>
            <a:endParaRPr dirty="0"/>
          </a:p>
          <a:p>
            <a:pPr>
              <a:lnSpc>
                <a:spcPct val="100000"/>
              </a:lnSpc>
              <a:buSzPct val="25000"/>
              <a:buFont typeface="StarSymbol"/>
              <a:buChar char=""/>
            </a:pPr>
            <a:endParaRPr dirty="0"/>
          </a:p>
          <a:p>
            <a:pPr>
              <a:lnSpc>
                <a:spcPct val="100000"/>
              </a:lnSpc>
              <a:buSzPct val="25000"/>
              <a:buFont typeface="StarSymbol"/>
              <a:buChar char=""/>
            </a:pPr>
            <a:r>
              <a:rPr lang="en-US" dirty="0">
                <a:solidFill>
                  <a:srgbClr val="414141"/>
                </a:solidFill>
                <a:ea typeface="ヒラギノ角ゴ ProN W3"/>
              </a:rPr>
              <a:t>defines code and parameter values to return results to the end user,</a:t>
            </a:r>
            <a:endParaRPr dirty="0"/>
          </a:p>
          <a:p>
            <a:pPr>
              <a:lnSpc>
                <a:spcPct val="100000"/>
              </a:lnSpc>
              <a:buSzPct val="25000"/>
              <a:buFont typeface="StarSymbol"/>
              <a:buChar char=""/>
            </a:pPr>
            <a:endParaRPr dirty="0"/>
          </a:p>
          <a:p>
            <a:pPr>
              <a:lnSpc>
                <a:spcPct val="100000"/>
              </a:lnSpc>
              <a:buSzPct val="25000"/>
              <a:buFont typeface="StarSymbol"/>
              <a:buChar char=""/>
            </a:pPr>
            <a:r>
              <a:rPr lang="en-US" dirty="0">
                <a:solidFill>
                  <a:srgbClr val="414141"/>
                </a:solidFill>
                <a:ea typeface="ヒラギノ角ゴ ProN W3"/>
              </a:rPr>
              <a:t>and vocabulary equivalence.</a:t>
            </a:r>
            <a:endParaRPr dirty="0"/>
          </a:p>
          <a:p>
            <a:pPr>
              <a:lnSpc>
                <a:spcPct val="100000"/>
              </a:lnSpc>
              <a:buSzPct val="25000"/>
              <a:buFont typeface="StarSymbol"/>
              <a:buChar char=""/>
            </a:pPr>
            <a:endParaRPr dirty="0"/>
          </a:p>
          <a:p>
            <a:pPr>
              <a:lnSpc>
                <a:spcPct val="100000"/>
              </a:lnSpc>
            </a:pPr>
            <a:endParaRPr dirty="0"/>
          </a:p>
          <a:p>
            <a:pPr>
              <a:lnSpc>
                <a:spcPct val="100000"/>
              </a:lnSpc>
            </a:pPr>
            <a:r>
              <a:rPr lang="en-US" dirty="0">
                <a:solidFill>
                  <a:srgbClr val="414141"/>
                </a:solidFill>
                <a:ea typeface="ヒラギノ角ゴ ProN W3"/>
              </a:rPr>
              <a:t>There is a standard set of Java for local implementation code, to simplify GSAC installation. </a:t>
            </a:r>
            <a:r>
              <a:rPr lang="en-US" dirty="0" smtClean="0">
                <a:solidFill>
                  <a:srgbClr val="414141"/>
                </a:solidFill>
                <a:ea typeface="ヒラギノ角ゴ ProN W3"/>
              </a:rPr>
              <a:t> See details in the UNAVCO GSAC web site, Installation page.</a:t>
            </a:r>
            <a:endParaRPr dirty="0"/>
          </a:p>
        </p:txBody>
      </p:sp>
      <p:sp>
        <p:nvSpPr>
          <p:cNvPr id="148" name="CustomShape 4"/>
          <p:cNvSpPr/>
          <p:nvPr/>
        </p:nvSpPr>
        <p:spPr>
          <a:xfrm>
            <a:off x="858960" y="5334120"/>
            <a:ext cx="667080" cy="244080"/>
          </a:xfrm>
          <a:prstGeom prst="rect">
            <a:avLst/>
          </a:prstGeom>
          <a:noFill/>
        </p:spPr>
      </p:sp>
      <p:sp>
        <p:nvSpPr>
          <p:cNvPr id="149" name="CustomShape 5"/>
          <p:cNvSpPr/>
          <p:nvPr/>
        </p:nvSpPr>
        <p:spPr>
          <a:xfrm>
            <a:off x="820440" y="1523880"/>
            <a:ext cx="938520" cy="244080"/>
          </a:xfrm>
          <a:prstGeom prst="rect">
            <a:avLst/>
          </a:prstGeom>
          <a:noFill/>
        </p:spPr>
      </p:sp>
      <p:sp>
        <p:nvSpPr>
          <p:cNvPr id="150" name="CustomShape 6"/>
          <p:cNvSpPr/>
          <p:nvPr/>
        </p:nvSpPr>
        <p:spPr>
          <a:xfrm>
            <a:off x="5715000" y="283320"/>
            <a:ext cx="3428640" cy="429480"/>
          </a:xfrm>
          <a:prstGeom prst="rect">
            <a:avLst/>
          </a:prstGeom>
          <a:noFill/>
        </p:spPr>
      </p:sp>
      <p:sp>
        <p:nvSpPr>
          <p:cNvPr id="151" name="TextShape 7"/>
          <p:cNvSpPr txBox="1"/>
          <p:nvPr/>
        </p:nvSpPr>
        <p:spPr>
          <a:xfrm>
            <a:off x="2377440" y="274320"/>
            <a:ext cx="5852160" cy="511560"/>
          </a:xfrm>
          <a:prstGeom prst="rect">
            <a:avLst/>
          </a:prstGeom>
        </p:spPr>
        <p:txBody>
          <a:bodyPr wrap="none" lIns="108360" tIns="63360" rIns="108360" bIns="63360"/>
          <a:lstStyle/>
          <a:p>
            <a:pPr>
              <a:lnSpc>
                <a:spcPct val="100000"/>
              </a:lnSpc>
            </a:pPr>
            <a:r>
              <a:rPr lang="en-US" sz="2600">
                <a:solidFill>
                  <a:srgbClr val="280099"/>
                </a:solidFill>
                <a:latin typeface="Gill Sans Light"/>
                <a:ea typeface="ヒラギノ角ゴ ProN W3"/>
              </a:rPr>
              <a:t>GSAC basic code architecture (3)</a:t>
            </a:r>
            <a:endParaRPr/>
          </a:p>
        </p:txBody>
      </p:sp>
      <p:pic>
        <p:nvPicPr>
          <p:cNvPr id="152" name="Picture 151"/>
          <p:cNvPicPr/>
          <p:nvPr/>
        </p:nvPicPr>
        <p:blipFill>
          <a:blip r:embed="rId2"/>
          <a:stretch>
            <a:fillRect/>
          </a:stretch>
        </p:blipFill>
        <p:spPr>
          <a:xfrm>
            <a:off x="382320" y="1263600"/>
            <a:ext cx="4057200" cy="488592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flipH="1">
            <a:off x="4494960" y="2209680"/>
            <a:ext cx="990360" cy="360"/>
          </a:xfrm>
          <a:prstGeom prst="straightConnector1">
            <a:avLst/>
          </a:prstGeom>
          <a:solidFill>
            <a:srgbClr val="6C7472"/>
          </a:solidFill>
          <a:ln w="47520">
            <a:solidFill>
              <a:srgbClr val="FF0000"/>
            </a:solidFill>
            <a:round/>
            <a:tailEnd type="triangle" w="med" len="med"/>
          </a:ln>
        </p:spPr>
      </p:sp>
      <p:sp>
        <p:nvSpPr>
          <p:cNvPr id="154" name="CustomShape 2"/>
          <p:cNvSpPr/>
          <p:nvPr/>
        </p:nvSpPr>
        <p:spPr>
          <a:xfrm>
            <a:off x="5486400" y="4918680"/>
            <a:ext cx="2717640" cy="578520"/>
          </a:xfrm>
          <a:prstGeom prst="rect">
            <a:avLst/>
          </a:prstGeom>
          <a:noFill/>
        </p:spPr>
      </p:sp>
      <p:sp>
        <p:nvSpPr>
          <p:cNvPr id="155" name="CustomShape 3"/>
          <p:cNvSpPr/>
          <p:nvPr/>
        </p:nvSpPr>
        <p:spPr>
          <a:xfrm>
            <a:off x="5486400" y="3365280"/>
            <a:ext cx="2717640" cy="821160"/>
          </a:xfrm>
          <a:prstGeom prst="rect">
            <a:avLst/>
          </a:prstGeom>
          <a:noFill/>
        </p:spPr>
      </p:sp>
      <p:sp>
        <p:nvSpPr>
          <p:cNvPr id="156" name="CustomShape 4"/>
          <p:cNvSpPr/>
          <p:nvPr/>
        </p:nvSpPr>
        <p:spPr>
          <a:xfrm>
            <a:off x="5270400" y="1161360"/>
            <a:ext cx="3566160" cy="5278320"/>
          </a:xfrm>
          <a:prstGeom prst="rect">
            <a:avLst/>
          </a:prstGeom>
          <a:noFill/>
        </p:spPr>
        <p:txBody>
          <a:bodyPr/>
          <a:lstStyle/>
          <a:p>
            <a:pPr>
              <a:lnSpc>
                <a:spcPct val="100000"/>
              </a:lnSpc>
            </a:pPr>
            <a:r>
              <a:rPr lang="en-US" sz="1600" dirty="0">
                <a:solidFill>
                  <a:srgbClr val="414141"/>
                </a:solidFill>
                <a:ea typeface="ヒラギノ角ゴ ProN W3"/>
              </a:rPr>
              <a:t>The GSAC core code (“GSAC Service Layer”) is common for all GSAC repositories.</a:t>
            </a:r>
            <a:endParaRPr sz="1600" dirty="0"/>
          </a:p>
          <a:p>
            <a:pPr>
              <a:lnSpc>
                <a:spcPct val="100000"/>
              </a:lnSpc>
            </a:pPr>
            <a:endParaRPr sz="1600" dirty="0"/>
          </a:p>
          <a:p>
            <a:pPr>
              <a:lnSpc>
                <a:spcPct val="100000"/>
              </a:lnSpc>
            </a:pPr>
            <a:endParaRPr sz="1600" dirty="0"/>
          </a:p>
          <a:p>
            <a:pPr>
              <a:lnSpc>
                <a:spcPct val="100000"/>
              </a:lnSpc>
            </a:pPr>
            <a:r>
              <a:rPr lang="en-US" sz="1600" dirty="0">
                <a:solidFill>
                  <a:srgbClr val="414141"/>
                </a:solidFill>
                <a:ea typeface="ヒラギノ角ゴ ProN W3"/>
              </a:rPr>
              <a:t>The core code provides:</a:t>
            </a:r>
            <a:endParaRPr sz="1600" dirty="0"/>
          </a:p>
          <a:p>
            <a:pPr>
              <a:lnSpc>
                <a:spcPct val="100000"/>
              </a:lnSpc>
            </a:pPr>
            <a:endParaRPr sz="1600" dirty="0"/>
          </a:p>
          <a:p>
            <a:pPr>
              <a:lnSpc>
                <a:spcPct val="100000"/>
              </a:lnSpc>
              <a:buSzPct val="25000"/>
              <a:buFont typeface="StarSymbol"/>
              <a:buChar char=""/>
            </a:pPr>
            <a:r>
              <a:rPr lang="en-US" sz="1600" dirty="0">
                <a:solidFill>
                  <a:srgbClr val="414141"/>
                </a:solidFill>
                <a:ea typeface="ヒラギノ角ゴ ProN W3"/>
              </a:rPr>
              <a:t>all code for web services</a:t>
            </a:r>
            <a:endParaRPr sz="1600" dirty="0"/>
          </a:p>
          <a:p>
            <a:pPr>
              <a:lnSpc>
                <a:spcPct val="100000"/>
              </a:lnSpc>
              <a:buSzPct val="25000"/>
              <a:buFont typeface="StarSymbol"/>
              <a:buChar char=""/>
            </a:pPr>
            <a:endParaRPr sz="1600" dirty="0"/>
          </a:p>
          <a:p>
            <a:pPr>
              <a:lnSpc>
                <a:spcPct val="100000"/>
              </a:lnSpc>
              <a:buSzPct val="25000"/>
              <a:buFont typeface="StarSymbol"/>
              <a:buChar char=""/>
            </a:pPr>
            <a:r>
              <a:rPr lang="en-US" sz="1600" dirty="0">
                <a:solidFill>
                  <a:srgbClr val="414141"/>
                </a:solidFill>
                <a:ea typeface="ヒラギノ角ゴ ProN W3"/>
              </a:rPr>
              <a:t>all output formatting (HTMP pages, SINEX, GAMIT, </a:t>
            </a:r>
            <a:r>
              <a:rPr lang="en-US" sz="1600" dirty="0" err="1">
                <a:solidFill>
                  <a:srgbClr val="414141"/>
                </a:solidFill>
                <a:ea typeface="ヒラギノ角ゴ ProN W3"/>
              </a:rPr>
              <a:t>csv</a:t>
            </a:r>
            <a:r>
              <a:rPr lang="en-US" sz="1600" dirty="0">
                <a:solidFill>
                  <a:srgbClr val="414141"/>
                </a:solidFill>
                <a:ea typeface="ヒラギノ角ゴ ProN W3"/>
              </a:rPr>
              <a:t> files, </a:t>
            </a:r>
            <a:r>
              <a:rPr lang="en-US" sz="1600" dirty="0" err="1">
                <a:solidFill>
                  <a:srgbClr val="414141"/>
                </a:solidFill>
                <a:ea typeface="ヒラギノ角ゴ ProN W3"/>
              </a:rPr>
              <a:t>GoogleEarth</a:t>
            </a:r>
            <a:r>
              <a:rPr lang="en-US" sz="1600" dirty="0">
                <a:solidFill>
                  <a:srgbClr val="414141"/>
                </a:solidFill>
                <a:ea typeface="ヒラギノ角ゴ ProN W3"/>
              </a:rPr>
              <a:t> KMZ, JSON, plain text, etc.)</a:t>
            </a:r>
            <a:endParaRPr sz="1600" dirty="0"/>
          </a:p>
          <a:p>
            <a:pPr>
              <a:lnSpc>
                <a:spcPct val="100000"/>
              </a:lnSpc>
              <a:buSzPct val="25000"/>
              <a:buFont typeface="StarSymbol"/>
              <a:buChar char=""/>
            </a:pPr>
            <a:endParaRPr sz="1600" dirty="0"/>
          </a:p>
          <a:p>
            <a:pPr>
              <a:lnSpc>
                <a:spcPct val="100000"/>
              </a:lnSpc>
              <a:buSzPct val="25000"/>
              <a:buFont typeface="StarSymbol"/>
              <a:buChar char=""/>
            </a:pPr>
            <a:r>
              <a:rPr lang="en-US" sz="1600" dirty="0">
                <a:solidFill>
                  <a:srgbClr val="414141"/>
                </a:solidFill>
                <a:ea typeface="ヒラギノ角ゴ ProN W3"/>
              </a:rPr>
              <a:t>a standard SQL interface: methods for MySQL, Oracle, and </a:t>
            </a:r>
            <a:r>
              <a:rPr lang="en-US" sz="1600" dirty="0" err="1">
                <a:solidFill>
                  <a:srgbClr val="414141"/>
                </a:solidFill>
                <a:ea typeface="ヒラギノ角ゴ ProN W3"/>
              </a:rPr>
              <a:t>Postgres</a:t>
            </a:r>
            <a:r>
              <a:rPr lang="en-US" sz="1600" dirty="0">
                <a:solidFill>
                  <a:srgbClr val="414141"/>
                </a:solidFill>
                <a:ea typeface="ヒラギノ角ゴ ProN W3"/>
              </a:rPr>
              <a:t>.</a:t>
            </a:r>
            <a:endParaRPr sz="1600" dirty="0"/>
          </a:p>
          <a:p>
            <a:pPr>
              <a:lnSpc>
                <a:spcPct val="100000"/>
              </a:lnSpc>
              <a:buSzPct val="25000"/>
              <a:buFont typeface="StarSymbol"/>
              <a:buChar char=""/>
            </a:pPr>
            <a:endParaRPr sz="1600" dirty="0"/>
          </a:p>
          <a:p>
            <a:pPr>
              <a:lnSpc>
                <a:spcPct val="100000"/>
              </a:lnSpc>
              <a:buSzPct val="25000"/>
              <a:buFont typeface="StarSymbol"/>
              <a:buChar char=""/>
            </a:pPr>
            <a:r>
              <a:rPr lang="en-US" sz="1600" dirty="0">
                <a:solidFill>
                  <a:srgbClr val="414141"/>
                </a:solidFill>
                <a:ea typeface="ヒラギノ角ゴ ProN W3"/>
              </a:rPr>
              <a:t>the GSAC API for handling programmatic requests and output handling </a:t>
            </a:r>
            <a:endParaRPr sz="1600" dirty="0"/>
          </a:p>
        </p:txBody>
      </p:sp>
      <p:sp>
        <p:nvSpPr>
          <p:cNvPr id="157" name="CustomShape 5"/>
          <p:cNvSpPr/>
          <p:nvPr/>
        </p:nvSpPr>
        <p:spPr>
          <a:xfrm>
            <a:off x="5715000" y="283320"/>
            <a:ext cx="3428640" cy="429480"/>
          </a:xfrm>
          <a:prstGeom prst="rect">
            <a:avLst/>
          </a:prstGeom>
          <a:noFill/>
        </p:spPr>
      </p:sp>
      <p:sp>
        <p:nvSpPr>
          <p:cNvPr id="158" name="TextShape 6"/>
          <p:cNvSpPr txBox="1"/>
          <p:nvPr/>
        </p:nvSpPr>
        <p:spPr>
          <a:xfrm>
            <a:off x="2377440" y="274320"/>
            <a:ext cx="6035040" cy="511560"/>
          </a:xfrm>
          <a:prstGeom prst="rect">
            <a:avLst/>
          </a:prstGeom>
        </p:spPr>
        <p:txBody>
          <a:bodyPr wrap="none" lIns="108360" tIns="63360" rIns="108360" bIns="63360"/>
          <a:lstStyle/>
          <a:p>
            <a:pPr>
              <a:lnSpc>
                <a:spcPct val="100000"/>
              </a:lnSpc>
            </a:pPr>
            <a:r>
              <a:rPr lang="en-US" sz="2600">
                <a:solidFill>
                  <a:srgbClr val="280099"/>
                </a:solidFill>
                <a:latin typeface="Gill Sans Light"/>
                <a:ea typeface="ヒラギノ角ゴ ProN W3"/>
              </a:rPr>
              <a:t>GSAC basic code architecture (4)</a:t>
            </a:r>
            <a:endParaRPr/>
          </a:p>
        </p:txBody>
      </p:sp>
      <p:pic>
        <p:nvPicPr>
          <p:cNvPr id="159" name="Picture 158"/>
          <p:cNvPicPr/>
          <p:nvPr/>
        </p:nvPicPr>
        <p:blipFill>
          <a:blip r:embed="rId2"/>
          <a:stretch>
            <a:fillRect/>
          </a:stretch>
        </p:blipFill>
        <p:spPr>
          <a:xfrm>
            <a:off x="331920" y="1279440"/>
            <a:ext cx="4057200" cy="488592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5715000" y="283320"/>
            <a:ext cx="3428640" cy="429480"/>
          </a:xfrm>
          <a:prstGeom prst="rect">
            <a:avLst/>
          </a:prstGeom>
          <a:noFill/>
        </p:spPr>
      </p:sp>
      <p:sp>
        <p:nvSpPr>
          <p:cNvPr id="161" name="CustomShape 2"/>
          <p:cNvSpPr/>
          <p:nvPr/>
        </p:nvSpPr>
        <p:spPr>
          <a:xfrm>
            <a:off x="5193720" y="2133720"/>
            <a:ext cx="3949920" cy="640440"/>
          </a:xfrm>
          <a:prstGeom prst="rect">
            <a:avLst/>
          </a:prstGeom>
          <a:noFill/>
        </p:spPr>
        <p:txBody>
          <a:bodyPr/>
          <a:lstStyle/>
          <a:p>
            <a:pPr>
              <a:lnSpc>
                <a:spcPct val="100000"/>
              </a:lnSpc>
            </a:pPr>
            <a:endParaRPr/>
          </a:p>
          <a:p>
            <a:pPr>
              <a:lnSpc>
                <a:spcPct val="100000"/>
              </a:lnSpc>
            </a:pPr>
            <a:endParaRPr/>
          </a:p>
        </p:txBody>
      </p:sp>
      <p:sp>
        <p:nvSpPr>
          <p:cNvPr id="162" name="TextShape 3"/>
          <p:cNvSpPr txBox="1"/>
          <p:nvPr/>
        </p:nvSpPr>
        <p:spPr>
          <a:xfrm>
            <a:off x="2377440" y="311400"/>
            <a:ext cx="6400800" cy="511560"/>
          </a:xfrm>
          <a:prstGeom prst="rect">
            <a:avLst/>
          </a:prstGeom>
        </p:spPr>
        <p:txBody>
          <a:bodyPr wrap="none" lIns="108360" tIns="63360" rIns="108360" bIns="63360"/>
          <a:lstStyle/>
          <a:p>
            <a:pPr>
              <a:lnSpc>
                <a:spcPct val="100000"/>
              </a:lnSpc>
            </a:pPr>
            <a:r>
              <a:rPr lang="en-US" sz="2600">
                <a:solidFill>
                  <a:srgbClr val="280099"/>
                </a:solidFill>
                <a:latin typeface="Gill Sans Light"/>
                <a:ea typeface="ヒラギノ角ゴ ProN W3"/>
              </a:rPr>
              <a:t>GSAC basic code architecture </a:t>
            </a:r>
            <a:endParaRPr/>
          </a:p>
        </p:txBody>
      </p:sp>
      <p:pic>
        <p:nvPicPr>
          <p:cNvPr id="163" name="Picture 162"/>
          <p:cNvPicPr/>
          <p:nvPr/>
        </p:nvPicPr>
        <p:blipFill>
          <a:blip r:embed="rId2"/>
          <a:stretch>
            <a:fillRect/>
          </a:stretch>
        </p:blipFill>
        <p:spPr>
          <a:xfrm>
            <a:off x="1715760" y="813960"/>
            <a:ext cx="5724000" cy="59526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2457121" y="274320"/>
            <a:ext cx="6583680" cy="438480"/>
          </a:xfrm>
          <a:prstGeom prst="rect">
            <a:avLst/>
          </a:prstGeom>
          <a:noFill/>
        </p:spPr>
        <p:txBody>
          <a:bodyPr lIns="64440" tIns="32040" rIns="64440" bIns="32040" anchor="ctr"/>
          <a:lstStyle/>
          <a:p>
            <a:pPr>
              <a:lnSpc>
                <a:spcPct val="100000"/>
              </a:lnSpc>
            </a:pPr>
            <a:r>
              <a:rPr lang="en-US" sz="2600" dirty="0">
                <a:solidFill>
                  <a:srgbClr val="280099"/>
                </a:solidFill>
                <a:latin typeface="Gill Sans Light"/>
                <a:ea typeface="ヒラギノ角ゴ ProN W3"/>
              </a:rPr>
              <a:t>Data </a:t>
            </a:r>
            <a:r>
              <a:rPr lang="en-US" sz="2600" dirty="0" smtClean="0">
                <a:solidFill>
                  <a:srgbClr val="280099"/>
                </a:solidFill>
                <a:latin typeface="Gill Sans Light"/>
                <a:ea typeface="ヒラギノ角ゴ ProN W3"/>
              </a:rPr>
              <a:t>repository with GSAC:</a:t>
            </a:r>
            <a:endParaRPr dirty="0"/>
          </a:p>
          <a:p>
            <a:pPr>
              <a:lnSpc>
                <a:spcPct val="100000"/>
              </a:lnSpc>
            </a:pPr>
            <a:r>
              <a:rPr lang="en-US" sz="2600" dirty="0">
                <a:solidFill>
                  <a:srgbClr val="280099"/>
                </a:solidFill>
                <a:latin typeface="Gill Sans Light"/>
                <a:ea typeface="ヒラギノ角ゴ ProN W3"/>
              </a:rPr>
              <a:t>t</a:t>
            </a:r>
            <a:r>
              <a:rPr lang="en-US" sz="2600" dirty="0" smtClean="0">
                <a:solidFill>
                  <a:srgbClr val="280099"/>
                </a:solidFill>
                <a:latin typeface="Gill Sans Light"/>
                <a:ea typeface="ヒラギノ角ゴ ProN W3"/>
              </a:rPr>
              <a:t>he </a:t>
            </a:r>
            <a:r>
              <a:rPr lang="en-US" sz="2600" dirty="0" smtClean="0">
                <a:solidFill>
                  <a:srgbClr val="280099"/>
                </a:solidFill>
                <a:latin typeface="Gill Sans Light"/>
                <a:ea typeface="ヒラギノ角ゴ ProN W3"/>
              </a:rPr>
              <a:t>complete </a:t>
            </a:r>
            <a:r>
              <a:rPr lang="en-US" sz="2600" dirty="0">
                <a:solidFill>
                  <a:srgbClr val="280099"/>
                </a:solidFill>
                <a:latin typeface="Gill Sans Light"/>
                <a:ea typeface="ヒラギノ角ゴ ProN W3"/>
              </a:rPr>
              <a:t>data center </a:t>
            </a:r>
            <a:r>
              <a:rPr lang="en-US" sz="2600" dirty="0" smtClean="0">
                <a:solidFill>
                  <a:srgbClr val="280099"/>
                </a:solidFill>
                <a:latin typeface="Gill Sans Light"/>
                <a:ea typeface="ヒラギノ角ゴ ProN W3"/>
              </a:rPr>
              <a:t>architecture</a:t>
            </a:r>
            <a:endParaRPr dirty="0"/>
          </a:p>
        </p:txBody>
      </p:sp>
      <p:sp>
        <p:nvSpPr>
          <p:cNvPr id="165" name="CustomShape 2"/>
          <p:cNvSpPr/>
          <p:nvPr/>
        </p:nvSpPr>
        <p:spPr>
          <a:xfrm>
            <a:off x="731520" y="1280160"/>
            <a:ext cx="7863840" cy="283536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166"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67" name="CustomShape 4"/>
          <p:cNvSpPr/>
          <p:nvPr/>
        </p:nvSpPr>
        <p:spPr>
          <a:xfrm>
            <a:off x="355680" y="2717640"/>
            <a:ext cx="8254800" cy="914760"/>
          </a:xfrm>
          <a:prstGeom prst="rect">
            <a:avLst/>
          </a:prstGeom>
          <a:noFill/>
        </p:spPr>
      </p:sp>
      <p:pic>
        <p:nvPicPr>
          <p:cNvPr id="168" name="Picture 167"/>
          <p:cNvPicPr/>
          <p:nvPr/>
        </p:nvPicPr>
        <p:blipFill>
          <a:blip r:embed="rId2"/>
          <a:stretch>
            <a:fillRect/>
          </a:stretch>
        </p:blipFill>
        <p:spPr>
          <a:xfrm>
            <a:off x="621720" y="1105718"/>
            <a:ext cx="7819560" cy="557784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800">
                <a:solidFill>
                  <a:srgbClr val="280099"/>
                </a:solidFill>
                <a:latin typeface="Gill Sans Light"/>
                <a:ea typeface="ヒラギノ角ゴ ProN W3"/>
              </a:rPr>
              <a:t>GSAC </a:t>
            </a:r>
            <a:endParaRPr/>
          </a:p>
        </p:txBody>
      </p:sp>
      <p:sp>
        <p:nvSpPr>
          <p:cNvPr id="170" name="CustomShape 2"/>
          <p:cNvSpPr/>
          <p:nvPr/>
        </p:nvSpPr>
        <p:spPr>
          <a:xfrm>
            <a:off x="731520" y="1280160"/>
            <a:ext cx="7863840" cy="2835360"/>
          </a:xfrm>
          <a:prstGeom prst="rect">
            <a:avLst/>
          </a:prstGeom>
          <a:noFill/>
        </p:spPr>
        <p:txBody>
          <a:bodyPr/>
          <a:lstStyle/>
          <a:p>
            <a:pPr>
              <a:lnSpc>
                <a:spcPct val="100000"/>
              </a:lnSpc>
            </a:pPr>
            <a:endParaRPr dirty="0"/>
          </a:p>
          <a:p>
            <a:pPr>
              <a:lnSpc>
                <a:spcPct val="100000"/>
              </a:lnSpc>
            </a:pPr>
            <a:r>
              <a:rPr lang="en-US" sz="2000" dirty="0">
                <a:solidFill>
                  <a:srgbClr val="414141"/>
                </a:solidFill>
                <a:latin typeface="Arial"/>
                <a:ea typeface="ヒラギノ角ゴ ProN W3"/>
              </a:rPr>
              <a:t>Time for questions. </a:t>
            </a:r>
            <a:endParaRPr dirty="0"/>
          </a:p>
        </p:txBody>
      </p:sp>
      <p:sp>
        <p:nvSpPr>
          <p:cNvPr id="171"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a:t>
            </a:r>
            <a:endParaRPr/>
          </a:p>
          <a:p>
            <a:pPr>
              <a:lnSpc>
                <a:spcPct val="100000"/>
              </a:lnSpc>
            </a:pPr>
            <a:endParaRPr/>
          </a:p>
        </p:txBody>
      </p:sp>
      <p:sp>
        <p:nvSpPr>
          <p:cNvPr id="172"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800">
                <a:solidFill>
                  <a:srgbClr val="280099"/>
                </a:solidFill>
                <a:latin typeface="Gill Sans Light"/>
                <a:ea typeface="ヒラギノ角ゴ ProN W3"/>
              </a:rPr>
              <a:t> </a:t>
            </a:r>
            <a:endParaRPr/>
          </a:p>
        </p:txBody>
      </p:sp>
      <p:sp>
        <p:nvSpPr>
          <p:cNvPr id="85" name="CustomShape 2"/>
          <p:cNvSpPr/>
          <p:nvPr/>
        </p:nvSpPr>
        <p:spPr>
          <a:xfrm>
            <a:off x="784080" y="1620360"/>
            <a:ext cx="8138160" cy="4113000"/>
          </a:xfrm>
          <a:prstGeom prst="rect">
            <a:avLst/>
          </a:prstGeom>
          <a:noFill/>
        </p:spPr>
        <p:txBody>
          <a:bodyPr/>
          <a:lstStyle/>
          <a:p>
            <a:pPr>
              <a:lnSpc>
                <a:spcPct val="100000"/>
              </a:lnSpc>
            </a:pPr>
            <a:endParaRPr dirty="0"/>
          </a:p>
          <a:p>
            <a:pPr>
              <a:lnSpc>
                <a:spcPct val="100000"/>
              </a:lnSpc>
            </a:pPr>
            <a:r>
              <a:rPr lang="en-US" sz="2200" dirty="0">
                <a:solidFill>
                  <a:srgbClr val="414141"/>
                </a:solidFill>
                <a:latin typeface="Arial"/>
                <a:ea typeface="ヒラギノ角ゴ ProN W3"/>
              </a:rPr>
              <a:t>GSAC is UNAVCO's Geodesy Seamless Archive package.</a:t>
            </a:r>
            <a:endParaRPr dirty="0"/>
          </a:p>
          <a:p>
            <a:pPr>
              <a:lnSpc>
                <a:spcPct val="100000"/>
              </a:lnSpc>
            </a:pPr>
            <a:endParaRPr dirty="0"/>
          </a:p>
          <a:p>
            <a:pPr>
              <a:lnSpc>
                <a:spcPct val="100000"/>
              </a:lnSpc>
            </a:pPr>
            <a:r>
              <a:rPr lang="en-US" sz="2200" dirty="0">
                <a:solidFill>
                  <a:srgbClr val="414141"/>
                </a:solidFill>
                <a:latin typeface="Arial"/>
                <a:ea typeface="ヒラギノ角ゴ ProN W3"/>
              </a:rPr>
              <a:t>GSAC is web services.</a:t>
            </a:r>
            <a:endParaRPr dirty="0"/>
          </a:p>
          <a:p>
            <a:pPr>
              <a:lnSpc>
                <a:spcPct val="100000"/>
              </a:lnSpc>
            </a:pPr>
            <a:endParaRPr dirty="0"/>
          </a:p>
          <a:p>
            <a:pPr>
              <a:lnSpc>
                <a:spcPct val="100000"/>
              </a:lnSpc>
            </a:pPr>
            <a:r>
              <a:rPr lang="en-US" sz="2200" dirty="0">
                <a:solidFill>
                  <a:srgbClr val="414141"/>
                </a:solidFill>
                <a:latin typeface="Arial"/>
                <a:ea typeface="ヒラギノ角ゴ ProN W3"/>
              </a:rPr>
              <a:t>GSAC provides</a:t>
            </a:r>
            <a:endParaRPr dirty="0"/>
          </a:p>
          <a:p>
            <a:pPr>
              <a:lnSpc>
                <a:spcPct val="100000"/>
              </a:lnSpc>
            </a:pPr>
            <a:endParaRPr dirty="0"/>
          </a:p>
          <a:p>
            <a:pPr>
              <a:lnSpc>
                <a:spcPct val="100000"/>
              </a:lnSpc>
              <a:buSzPct val="25000"/>
              <a:buFont typeface="StarSymbol"/>
              <a:buChar char=""/>
            </a:pPr>
            <a:r>
              <a:rPr lang="en-US" sz="2200" dirty="0">
                <a:solidFill>
                  <a:srgbClr val="414141"/>
                </a:solidFill>
                <a:latin typeface="Arial"/>
                <a:ea typeface="ヒラギノ角ゴ ProN W3"/>
              </a:rPr>
              <a:t>   complete, modern, and consistent web </a:t>
            </a:r>
            <a:r>
              <a:rPr lang="en-US" sz="2200" dirty="0" smtClean="0">
                <a:solidFill>
                  <a:srgbClr val="414141"/>
                </a:solidFill>
                <a:latin typeface="Arial"/>
                <a:ea typeface="ヒラギノ角ゴ ProN W3"/>
              </a:rPr>
              <a:t>services,</a:t>
            </a:r>
            <a:endParaRPr dirty="0"/>
          </a:p>
          <a:p>
            <a:pPr>
              <a:lnSpc>
                <a:spcPct val="100000"/>
              </a:lnSpc>
              <a:buSzPct val="25000"/>
              <a:buFont typeface="StarSymbol"/>
              <a:buChar char=""/>
            </a:pPr>
            <a:endParaRPr dirty="0"/>
          </a:p>
          <a:p>
            <a:pPr>
              <a:lnSpc>
                <a:spcPct val="100000"/>
              </a:lnSpc>
              <a:buSzPct val="25000"/>
              <a:buFont typeface="StarSymbol"/>
              <a:buChar char=""/>
            </a:pPr>
            <a:r>
              <a:rPr lang="en-US" sz="2200" dirty="0">
                <a:solidFill>
                  <a:srgbClr val="414141"/>
                </a:solidFill>
                <a:latin typeface="Arial"/>
                <a:ea typeface="ヒラギノ角ゴ ProN W3"/>
              </a:rPr>
              <a:t>   at geoscience data repositories,</a:t>
            </a:r>
            <a:endParaRPr dirty="0"/>
          </a:p>
          <a:p>
            <a:pPr>
              <a:lnSpc>
                <a:spcPct val="100000"/>
              </a:lnSpc>
              <a:buSzPct val="25000"/>
              <a:buFont typeface="StarSymbol"/>
              <a:buChar char=""/>
            </a:pPr>
            <a:r>
              <a:rPr lang="en-US" sz="2200" dirty="0">
                <a:solidFill>
                  <a:srgbClr val="414141"/>
                </a:solidFill>
                <a:latin typeface="Arial"/>
                <a:ea typeface="ヒラギノ角ゴ ProN W3"/>
              </a:rPr>
              <a:t> </a:t>
            </a:r>
            <a:endParaRPr dirty="0"/>
          </a:p>
          <a:p>
            <a:pPr>
              <a:lnSpc>
                <a:spcPct val="100000"/>
              </a:lnSpc>
              <a:buSzPct val="25000"/>
              <a:buFont typeface="StarSymbol"/>
              <a:buChar char=""/>
            </a:pPr>
            <a:r>
              <a:rPr lang="en-US" sz="2200" dirty="0">
                <a:solidFill>
                  <a:srgbClr val="414141"/>
                </a:solidFill>
                <a:latin typeface="Arial"/>
                <a:ea typeface="ヒラギノ角ゴ ProN W3"/>
              </a:rPr>
              <a:t>   for discovery, sharing, and access to data.</a:t>
            </a:r>
            <a:endParaRPr dirty="0"/>
          </a:p>
        </p:txBody>
      </p:sp>
      <p:sp>
        <p:nvSpPr>
          <p:cNvPr id="86" name="CustomShape 3"/>
          <p:cNvSpPr/>
          <p:nvPr/>
        </p:nvSpPr>
        <p:spPr>
          <a:xfrm>
            <a:off x="731520" y="4403160"/>
            <a:ext cx="8046720" cy="1890360"/>
          </a:xfrm>
          <a:prstGeom prst="rect">
            <a:avLst/>
          </a:prstGeom>
          <a:noFill/>
        </p:spPr>
        <p:txBody>
          <a:bodyPr/>
          <a:lstStyle/>
          <a:p>
            <a:pPr>
              <a:lnSpc>
                <a:spcPct val="100000"/>
              </a:lnSpc>
            </a:pPr>
            <a:endParaRPr/>
          </a:p>
          <a:p>
            <a:pPr>
              <a:lnSpc>
                <a:spcPct val="100000"/>
              </a:lnSpc>
            </a:pPr>
            <a:endParaRPr/>
          </a:p>
        </p:txBody>
      </p:sp>
      <p:sp>
        <p:nvSpPr>
          <p:cNvPr id="87" name="CustomShape 4"/>
          <p:cNvSpPr/>
          <p:nvPr/>
        </p:nvSpPr>
        <p:spPr>
          <a:xfrm>
            <a:off x="355680" y="2717640"/>
            <a:ext cx="8254800" cy="914760"/>
          </a:xfrm>
          <a:prstGeom prst="rect">
            <a:avLst/>
          </a:prstGeom>
          <a:noFill/>
        </p:spPr>
      </p:sp>
      <p:pic>
        <p:nvPicPr>
          <p:cNvPr id="88" name="Picture 87"/>
          <p:cNvPicPr/>
          <p:nvPr/>
        </p:nvPicPr>
        <p:blipFill>
          <a:blip r:embed="rId2"/>
          <a:stretch>
            <a:fillRect/>
          </a:stretch>
        </p:blipFill>
        <p:spPr>
          <a:xfrm>
            <a:off x="1596600" y="902418"/>
            <a:ext cx="5810040" cy="76176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Use: Web forms</a:t>
            </a:r>
            <a:endParaRPr/>
          </a:p>
        </p:txBody>
      </p:sp>
      <p:sp>
        <p:nvSpPr>
          <p:cNvPr id="174" name="CustomShape 2"/>
          <p:cNvSpPr/>
          <p:nvPr/>
        </p:nvSpPr>
        <p:spPr>
          <a:xfrm>
            <a:off x="731520" y="1280160"/>
            <a:ext cx="7863840" cy="283536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175"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76" name="CustomShape 4"/>
          <p:cNvSpPr/>
          <p:nvPr/>
        </p:nvSpPr>
        <p:spPr>
          <a:xfrm>
            <a:off x="355680" y="2717640"/>
            <a:ext cx="8254800" cy="914760"/>
          </a:xfrm>
          <a:prstGeom prst="rect">
            <a:avLst/>
          </a:prstGeom>
          <a:noFill/>
        </p:spPr>
      </p:sp>
      <p:pic>
        <p:nvPicPr>
          <p:cNvPr id="177" name="Picture 176"/>
          <p:cNvPicPr/>
          <p:nvPr/>
        </p:nvPicPr>
        <p:blipFill>
          <a:blip r:embed="rId2"/>
          <a:stretch>
            <a:fillRect/>
          </a:stretch>
        </p:blipFill>
        <p:spPr>
          <a:xfrm>
            <a:off x="448200" y="812520"/>
            <a:ext cx="4407480" cy="5440680"/>
          </a:xfrm>
          <a:prstGeom prst="rect">
            <a:avLst/>
          </a:prstGeom>
        </p:spPr>
      </p:pic>
      <p:pic>
        <p:nvPicPr>
          <p:cNvPr id="178" name="Picture 177"/>
          <p:cNvPicPr/>
          <p:nvPr/>
        </p:nvPicPr>
        <p:blipFill>
          <a:blip r:embed="rId3"/>
          <a:stretch>
            <a:fillRect/>
          </a:stretch>
        </p:blipFill>
        <p:spPr>
          <a:xfrm>
            <a:off x="3383280" y="1554480"/>
            <a:ext cx="5203080" cy="41148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3200400" y="182880"/>
            <a:ext cx="594360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Web </a:t>
            </a:r>
            <a:r>
              <a:rPr lang="en-US" sz="2400">
                <a:solidFill>
                  <a:srgbClr val="280099"/>
                </a:solidFill>
                <a:latin typeface="Gill Sans Light"/>
                <a:ea typeface="ヒラギノ角ゴ ProN W3"/>
              </a:rPr>
              <a:t>Site Search Choices</a:t>
            </a:r>
            <a:r>
              <a:rPr lang="en-US" sz="2600">
                <a:solidFill>
                  <a:srgbClr val="280099"/>
                </a:solidFill>
                <a:latin typeface="Gill Sans Light"/>
                <a:ea typeface="ヒラギノ角ゴ ProN W3"/>
              </a:rPr>
              <a:t> </a:t>
            </a:r>
            <a:endParaRPr/>
          </a:p>
        </p:txBody>
      </p:sp>
      <p:sp>
        <p:nvSpPr>
          <p:cNvPr id="180" name="CustomShape 2"/>
          <p:cNvSpPr/>
          <p:nvPr/>
        </p:nvSpPr>
        <p:spPr>
          <a:xfrm>
            <a:off x="5468040" y="956160"/>
            <a:ext cx="3373560" cy="5304240"/>
          </a:xfrm>
          <a:prstGeom prst="rect">
            <a:avLst/>
          </a:prstGeom>
          <a:noFill/>
        </p:spPr>
        <p:txBody>
          <a:bodyPr/>
          <a:lstStyle/>
          <a:p>
            <a:pPr>
              <a:lnSpc>
                <a:spcPct val="100000"/>
              </a:lnSpc>
            </a:pPr>
            <a:endParaRPr/>
          </a:p>
          <a:p>
            <a:pPr>
              <a:lnSpc>
                <a:spcPct val="100000"/>
              </a:lnSpc>
            </a:pPr>
            <a:r>
              <a:rPr lang="en-US" sz="1600">
                <a:solidFill>
                  <a:srgbClr val="414141"/>
                </a:solidFill>
                <a:latin typeface="Arial"/>
                <a:ea typeface="ヒラギノ角ゴ ProN W3"/>
              </a:rPr>
              <a:t>Site Search choices:</a:t>
            </a:r>
            <a:endParaRPr/>
          </a:p>
          <a:p>
            <a:pPr>
              <a:lnSpc>
                <a:spcPct val="100000"/>
              </a:lnSpc>
            </a:pPr>
            <a:endParaRPr/>
          </a:p>
          <a:p>
            <a:pPr>
              <a:lnSpc>
                <a:spcPct val="100000"/>
              </a:lnSpc>
            </a:pPr>
            <a:r>
              <a:rPr lang="en-US" sz="1600">
                <a:solidFill>
                  <a:srgbClr val="414141"/>
                </a:solidFill>
                <a:latin typeface="Arial"/>
                <a:ea typeface="ヒラギノ角ゴ ProN W3"/>
              </a:rPr>
              <a:t>code (ID) </a:t>
            </a:r>
            <a:endParaRPr/>
          </a:p>
          <a:p>
            <a:pPr>
              <a:lnSpc>
                <a:spcPct val="100000"/>
              </a:lnSpc>
            </a:pPr>
            <a:r>
              <a:rPr lang="en-US" sz="1600">
                <a:solidFill>
                  <a:srgbClr val="414141"/>
                </a:solidFill>
                <a:latin typeface="Arial"/>
                <a:ea typeface="ヒラギノ角ゴ ProN W3"/>
              </a:rPr>
              <a:t>station name  </a:t>
            </a:r>
            <a:endParaRPr/>
          </a:p>
          <a:p>
            <a:pPr>
              <a:lnSpc>
                <a:spcPct val="100000"/>
              </a:lnSpc>
            </a:pPr>
            <a:r>
              <a:rPr lang="en-US" sz="1600">
                <a:solidFill>
                  <a:srgbClr val="414141"/>
                </a:solidFill>
                <a:latin typeface="Arial"/>
                <a:ea typeface="ヒラギノ角ゴ ProN W3"/>
              </a:rPr>
              <a:t>latitude -  longitude </a:t>
            </a:r>
            <a:endParaRPr/>
          </a:p>
          <a:p>
            <a:pPr>
              <a:lnSpc>
                <a:spcPct val="100000"/>
              </a:lnSpc>
            </a:pPr>
            <a:r>
              <a:rPr lang="en-US" sz="1600">
                <a:solidFill>
                  <a:srgbClr val="414141"/>
                </a:solidFill>
                <a:latin typeface="Arial"/>
                <a:ea typeface="ヒラギノ角ゴ ProN W3"/>
              </a:rPr>
              <a:t>station installed dates</a:t>
            </a:r>
            <a:endParaRPr/>
          </a:p>
          <a:p>
            <a:pPr>
              <a:lnSpc>
                <a:spcPct val="100000"/>
              </a:lnSpc>
            </a:pPr>
            <a:r>
              <a:rPr lang="en-US" sz="1600">
                <a:solidFill>
                  <a:srgbClr val="414141"/>
                </a:solidFill>
                <a:latin typeface="Arial"/>
                <a:ea typeface="ヒラギノ角ゴ ProN W3"/>
              </a:rPr>
              <a:t>network name</a:t>
            </a:r>
            <a:endParaRPr/>
          </a:p>
          <a:p>
            <a:pPr>
              <a:lnSpc>
                <a:spcPct val="100000"/>
              </a:lnSpc>
            </a:pPr>
            <a:r>
              <a:rPr lang="en-US" sz="1600">
                <a:solidFill>
                  <a:srgbClr val="414141"/>
                </a:solidFill>
                <a:latin typeface="Arial"/>
                <a:ea typeface="ヒラギノ角ゴ ProN W3"/>
              </a:rPr>
              <a:t>antenna type</a:t>
            </a:r>
            <a:endParaRPr/>
          </a:p>
          <a:p>
            <a:pPr>
              <a:lnSpc>
                <a:spcPct val="100000"/>
              </a:lnSpc>
            </a:pPr>
            <a:r>
              <a:rPr lang="en-US" sz="1600">
                <a:solidFill>
                  <a:srgbClr val="414141"/>
                </a:solidFill>
                <a:latin typeface="Arial"/>
                <a:ea typeface="ヒラギノ角ゴ ProN W3"/>
              </a:rPr>
              <a:t>radome  type</a:t>
            </a:r>
            <a:endParaRPr/>
          </a:p>
          <a:p>
            <a:pPr>
              <a:lnSpc>
                <a:spcPct val="100000"/>
              </a:lnSpc>
            </a:pPr>
            <a:r>
              <a:rPr lang="en-US" sz="1600">
                <a:solidFill>
                  <a:srgbClr val="414141"/>
                </a:solidFill>
                <a:latin typeface="Arial"/>
                <a:ea typeface="ヒラギノ角ゴ ProN W3"/>
              </a:rPr>
              <a:t>receiver type     </a:t>
            </a:r>
            <a:endParaRPr/>
          </a:p>
          <a:p>
            <a:pPr>
              <a:lnSpc>
                <a:spcPct val="100000"/>
              </a:lnSpc>
            </a:pPr>
            <a:r>
              <a:rPr lang="en-US" sz="1600">
                <a:solidFill>
                  <a:srgbClr val="414141"/>
                </a:solidFill>
                <a:latin typeface="Arial"/>
                <a:ea typeface="ヒラギノ角ゴ ProN W3"/>
              </a:rPr>
              <a:t>station style (as 'continuous') </a:t>
            </a:r>
            <a:endParaRPr/>
          </a:p>
          <a:p>
            <a:pPr>
              <a:lnSpc>
                <a:spcPct val="100000"/>
              </a:lnSpc>
            </a:pPr>
            <a:r>
              <a:rPr lang="en-US" sz="1600">
                <a:solidFill>
                  <a:srgbClr val="414141"/>
                </a:solidFill>
                <a:latin typeface="Arial"/>
                <a:ea typeface="ヒラギノ角ゴ ProN W3"/>
              </a:rPr>
              <a:t>station status (as 'active')</a:t>
            </a:r>
            <a:endParaRPr/>
          </a:p>
          <a:p>
            <a:pPr>
              <a:lnSpc>
                <a:spcPct val="100000"/>
              </a:lnSpc>
            </a:pPr>
            <a:r>
              <a:rPr lang="en-US" sz="1600">
                <a:solidFill>
                  <a:srgbClr val="414141"/>
                </a:solidFill>
                <a:latin typeface="Arial"/>
                <a:ea typeface="ヒラギノ角ゴ ProN W3"/>
              </a:rPr>
              <a:t>country    </a:t>
            </a:r>
            <a:endParaRPr/>
          </a:p>
          <a:p>
            <a:pPr>
              <a:lnSpc>
                <a:spcPct val="100000"/>
              </a:lnSpc>
            </a:pPr>
            <a:r>
              <a:rPr lang="en-US" sz="1600">
                <a:solidFill>
                  <a:srgbClr val="414141"/>
                </a:solidFill>
                <a:latin typeface="Arial"/>
                <a:ea typeface="ヒラギノ角ゴ ProN W3"/>
              </a:rPr>
              <a:t>province / region / state</a:t>
            </a:r>
            <a:endParaRPr/>
          </a:p>
          <a:p>
            <a:pPr>
              <a:lnSpc>
                <a:spcPct val="100000"/>
              </a:lnSpc>
            </a:pPr>
            <a:r>
              <a:rPr lang="en-US" sz="1600">
                <a:solidFill>
                  <a:srgbClr val="414141"/>
                </a:solidFill>
                <a:latin typeface="Arial"/>
                <a:ea typeface="ヒラギノ角ゴ ProN W3"/>
              </a:rPr>
              <a:t>place name / city</a:t>
            </a:r>
            <a:endParaRPr/>
          </a:p>
          <a:p>
            <a:pPr>
              <a:lnSpc>
                <a:spcPct val="100000"/>
              </a:lnSpc>
            </a:pPr>
            <a:endParaRPr/>
          </a:p>
          <a:p>
            <a:pPr>
              <a:lnSpc>
                <a:spcPct val="100000"/>
              </a:lnSpc>
            </a:pPr>
            <a:r>
              <a:rPr lang="en-US" sz="1600">
                <a:solidFill>
                  <a:srgbClr val="414141"/>
                </a:solidFill>
                <a:latin typeface="Arial"/>
                <a:ea typeface="ヒラギノ角ゴ ProN W3"/>
              </a:rPr>
              <a:t>and</a:t>
            </a:r>
            <a:endParaRPr/>
          </a:p>
          <a:p>
            <a:pPr>
              <a:lnSpc>
                <a:spcPct val="100000"/>
              </a:lnSpc>
            </a:pPr>
            <a:endParaRPr/>
          </a:p>
          <a:p>
            <a:pPr>
              <a:lnSpc>
                <a:spcPct val="100000"/>
              </a:lnSpc>
            </a:pPr>
            <a:r>
              <a:rPr lang="en-US" sz="1600">
                <a:solidFill>
                  <a:srgbClr val="414141"/>
                </a:solidFill>
                <a:latin typeface="Arial"/>
                <a:ea typeface="ヒラギノ角ゴ ProN W3"/>
              </a:rPr>
              <a:t>all site search result types     </a:t>
            </a:r>
            <a:endParaRPr/>
          </a:p>
          <a:p>
            <a:pPr>
              <a:lnSpc>
                <a:spcPct val="100000"/>
              </a:lnSpc>
            </a:pPr>
            <a:endParaRPr/>
          </a:p>
        </p:txBody>
      </p:sp>
      <p:sp>
        <p:nvSpPr>
          <p:cNvPr id="181"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82" name="CustomShape 4"/>
          <p:cNvSpPr/>
          <p:nvPr/>
        </p:nvSpPr>
        <p:spPr>
          <a:xfrm>
            <a:off x="355680" y="2717640"/>
            <a:ext cx="8254800" cy="914760"/>
          </a:xfrm>
          <a:prstGeom prst="rect">
            <a:avLst/>
          </a:prstGeom>
          <a:noFill/>
        </p:spPr>
      </p:sp>
      <p:pic>
        <p:nvPicPr>
          <p:cNvPr id="183" name="Picture 182"/>
          <p:cNvPicPr/>
          <p:nvPr/>
        </p:nvPicPr>
        <p:blipFill>
          <a:blip r:embed="rId2"/>
          <a:stretch>
            <a:fillRect/>
          </a:stretch>
        </p:blipFill>
        <p:spPr>
          <a:xfrm>
            <a:off x="448560" y="812880"/>
            <a:ext cx="4407480" cy="544068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3200400" y="182880"/>
            <a:ext cx="585216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Web Fil</a:t>
            </a:r>
            <a:r>
              <a:rPr lang="en-US" sz="2400">
                <a:solidFill>
                  <a:srgbClr val="280099"/>
                </a:solidFill>
                <a:latin typeface="Gill Sans Light"/>
                <a:ea typeface="ヒラギノ角ゴ ProN W3"/>
              </a:rPr>
              <a:t>e Search Choices</a:t>
            </a:r>
            <a:r>
              <a:rPr lang="en-US" sz="2600">
                <a:solidFill>
                  <a:srgbClr val="280099"/>
                </a:solidFill>
                <a:latin typeface="Gill Sans Light"/>
                <a:ea typeface="ヒラギノ角ゴ ProN W3"/>
              </a:rPr>
              <a:t> </a:t>
            </a:r>
            <a:endParaRPr/>
          </a:p>
        </p:txBody>
      </p:sp>
      <p:sp>
        <p:nvSpPr>
          <p:cNvPr id="185" name="CustomShape 2"/>
          <p:cNvSpPr/>
          <p:nvPr/>
        </p:nvSpPr>
        <p:spPr>
          <a:xfrm>
            <a:off x="5572440" y="848160"/>
            <a:ext cx="3366360" cy="4958280"/>
          </a:xfrm>
          <a:prstGeom prst="rect">
            <a:avLst/>
          </a:prstGeom>
          <a:noFill/>
        </p:spPr>
        <p:txBody>
          <a:bodyPr/>
          <a:lstStyle/>
          <a:p>
            <a:pPr>
              <a:lnSpc>
                <a:spcPct val="100000"/>
              </a:lnSpc>
            </a:pPr>
            <a:endParaRPr dirty="0"/>
          </a:p>
          <a:p>
            <a:pPr>
              <a:lnSpc>
                <a:spcPct val="100000"/>
              </a:lnSpc>
            </a:pPr>
            <a:r>
              <a:rPr lang="en-US" sz="1600" dirty="0" smtClean="0">
                <a:solidFill>
                  <a:srgbClr val="414141"/>
                </a:solidFill>
                <a:latin typeface="Arial"/>
                <a:ea typeface="ヒラギノ角ゴ ProN W3"/>
              </a:rPr>
              <a:t>File </a:t>
            </a:r>
            <a:r>
              <a:rPr lang="en-US" sz="1600" dirty="0">
                <a:solidFill>
                  <a:srgbClr val="414141"/>
                </a:solidFill>
                <a:latin typeface="Arial"/>
                <a:ea typeface="ヒラギノ角ゴ ProN W3"/>
              </a:rPr>
              <a:t>Search choices:</a:t>
            </a:r>
            <a:endParaRPr dirty="0"/>
          </a:p>
          <a:p>
            <a:pPr>
              <a:lnSpc>
                <a:spcPct val="100000"/>
              </a:lnSpc>
            </a:pPr>
            <a:endParaRPr dirty="0"/>
          </a:p>
          <a:p>
            <a:pPr>
              <a:lnSpc>
                <a:spcPct val="100000"/>
              </a:lnSpc>
            </a:pPr>
            <a:r>
              <a:rPr lang="en-US" sz="1600" dirty="0">
                <a:solidFill>
                  <a:srgbClr val="414141"/>
                </a:solidFill>
                <a:latin typeface="Arial"/>
                <a:ea typeface="ヒラギノ角ゴ ProN W3"/>
              </a:rPr>
              <a:t>Date or date range</a:t>
            </a:r>
            <a:endParaRPr dirty="0"/>
          </a:p>
          <a:p>
            <a:pPr>
              <a:lnSpc>
                <a:spcPct val="100000"/>
              </a:lnSpc>
            </a:pPr>
            <a:endParaRPr dirty="0"/>
          </a:p>
          <a:p>
            <a:pPr>
              <a:lnSpc>
                <a:spcPct val="100000"/>
              </a:lnSpc>
            </a:pPr>
            <a:r>
              <a:rPr lang="en-US" sz="1600" dirty="0">
                <a:solidFill>
                  <a:srgbClr val="414141"/>
                </a:solidFill>
                <a:latin typeface="Arial"/>
                <a:ea typeface="ヒラギノ角ゴ ProN W3"/>
              </a:rPr>
              <a:t>'published' date range</a:t>
            </a:r>
            <a:endParaRPr dirty="0"/>
          </a:p>
          <a:p>
            <a:pPr>
              <a:lnSpc>
                <a:spcPct val="100000"/>
              </a:lnSpc>
            </a:pPr>
            <a:endParaRPr dirty="0"/>
          </a:p>
          <a:p>
            <a:pPr>
              <a:lnSpc>
                <a:spcPct val="100000"/>
              </a:lnSpc>
            </a:pPr>
            <a:r>
              <a:rPr lang="en-US" sz="1600" dirty="0">
                <a:solidFill>
                  <a:srgbClr val="414141"/>
                </a:solidFill>
                <a:latin typeface="Arial"/>
                <a:ea typeface="ヒラギノ角ゴ ProN W3"/>
              </a:rPr>
              <a:t>file type (as RINEX </a:t>
            </a:r>
            <a:r>
              <a:rPr lang="en-US" sz="1600" dirty="0" err="1">
                <a:solidFill>
                  <a:srgbClr val="414141"/>
                </a:solidFill>
                <a:latin typeface="Arial"/>
                <a:ea typeface="ヒラギノ角ゴ ProN W3"/>
              </a:rPr>
              <a:t>obs</a:t>
            </a:r>
            <a:r>
              <a:rPr lang="en-US" sz="1600" dirty="0">
                <a:solidFill>
                  <a:srgbClr val="414141"/>
                </a:solidFill>
                <a:latin typeface="Arial"/>
                <a:ea typeface="ヒラギノ角ゴ ProN W3"/>
              </a:rPr>
              <a:t> file)</a:t>
            </a:r>
            <a:endParaRPr dirty="0"/>
          </a:p>
          <a:p>
            <a:pPr>
              <a:lnSpc>
                <a:spcPct val="100000"/>
              </a:lnSpc>
            </a:pPr>
            <a:endParaRPr dirty="0"/>
          </a:p>
          <a:p>
            <a:pPr>
              <a:lnSpc>
                <a:spcPct val="100000"/>
              </a:lnSpc>
            </a:pPr>
            <a:r>
              <a:rPr lang="en-US" sz="1600" dirty="0">
                <a:solidFill>
                  <a:srgbClr val="414141"/>
                </a:solidFill>
                <a:latin typeface="Arial"/>
                <a:ea typeface="ヒラギノ角ゴ ProN W3"/>
              </a:rPr>
              <a:t>data sampling interval (as 15 s)</a:t>
            </a:r>
            <a:endParaRPr dirty="0"/>
          </a:p>
          <a:p>
            <a:pPr>
              <a:lnSpc>
                <a:spcPct val="100000"/>
              </a:lnSpc>
            </a:pPr>
            <a:endParaRPr dirty="0"/>
          </a:p>
          <a:p>
            <a:pPr>
              <a:lnSpc>
                <a:spcPct val="100000"/>
              </a:lnSpc>
            </a:pPr>
            <a:r>
              <a:rPr lang="en-US" sz="1600" dirty="0">
                <a:solidFill>
                  <a:srgbClr val="414141"/>
                </a:solidFill>
                <a:latin typeface="Arial"/>
                <a:ea typeface="ヒラギノ角ゴ ProN W3"/>
              </a:rPr>
              <a:t>and</a:t>
            </a:r>
            <a:endParaRPr dirty="0"/>
          </a:p>
          <a:p>
            <a:pPr>
              <a:lnSpc>
                <a:spcPct val="100000"/>
              </a:lnSpc>
            </a:pPr>
            <a:endParaRPr dirty="0"/>
          </a:p>
          <a:p>
            <a:pPr>
              <a:lnSpc>
                <a:spcPct val="100000"/>
              </a:lnSpc>
            </a:pPr>
            <a:r>
              <a:rPr lang="en-US" sz="1600" dirty="0">
                <a:solidFill>
                  <a:srgbClr val="414141"/>
                </a:solidFill>
                <a:latin typeface="Arial"/>
                <a:ea typeface="ヒラギノ角ゴ ProN W3"/>
              </a:rPr>
              <a:t>all site choices</a:t>
            </a:r>
            <a:endParaRPr dirty="0"/>
          </a:p>
          <a:p>
            <a:pPr>
              <a:lnSpc>
                <a:spcPct val="100000"/>
              </a:lnSpc>
            </a:pPr>
            <a:endParaRPr dirty="0"/>
          </a:p>
          <a:p>
            <a:pPr>
              <a:lnSpc>
                <a:spcPct val="100000"/>
              </a:lnSpc>
            </a:pPr>
            <a:r>
              <a:rPr lang="en-US" sz="1600" dirty="0">
                <a:solidFill>
                  <a:srgbClr val="414141"/>
                </a:solidFill>
                <a:latin typeface="Arial"/>
                <a:ea typeface="ヒラギノ角ゴ ProN W3"/>
              </a:rPr>
              <a:t>and</a:t>
            </a:r>
            <a:endParaRPr dirty="0"/>
          </a:p>
          <a:p>
            <a:pPr>
              <a:lnSpc>
                <a:spcPct val="100000"/>
              </a:lnSpc>
            </a:pPr>
            <a:endParaRPr dirty="0"/>
          </a:p>
          <a:p>
            <a:pPr>
              <a:lnSpc>
                <a:spcPct val="100000"/>
              </a:lnSpc>
            </a:pPr>
            <a:r>
              <a:rPr lang="en-US" sz="1600" dirty="0">
                <a:solidFill>
                  <a:srgbClr val="414141"/>
                </a:solidFill>
                <a:latin typeface="Arial"/>
                <a:ea typeface="ヒラギノ角ゴ ProN W3"/>
              </a:rPr>
              <a:t>all file search result types</a:t>
            </a:r>
            <a:endParaRPr dirty="0"/>
          </a:p>
        </p:txBody>
      </p:sp>
      <p:sp>
        <p:nvSpPr>
          <p:cNvPr id="186"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87" name="CustomShape 4"/>
          <p:cNvSpPr/>
          <p:nvPr/>
        </p:nvSpPr>
        <p:spPr>
          <a:xfrm>
            <a:off x="355680" y="2717640"/>
            <a:ext cx="8254800" cy="914760"/>
          </a:xfrm>
          <a:prstGeom prst="rect">
            <a:avLst/>
          </a:prstGeom>
          <a:noFill/>
        </p:spPr>
      </p:sp>
      <p:pic>
        <p:nvPicPr>
          <p:cNvPr id="188" name="Picture 187"/>
          <p:cNvPicPr/>
          <p:nvPr/>
        </p:nvPicPr>
        <p:blipFill>
          <a:blip r:embed="rId2"/>
          <a:stretch>
            <a:fillRect/>
          </a:stretch>
        </p:blipFill>
        <p:spPr>
          <a:xfrm>
            <a:off x="117360" y="1390320"/>
            <a:ext cx="5203080" cy="41148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3200400" y="182880"/>
            <a:ext cx="548640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Output Formats </a:t>
            </a:r>
            <a:endParaRPr/>
          </a:p>
        </p:txBody>
      </p:sp>
      <p:sp>
        <p:nvSpPr>
          <p:cNvPr id="190" name="CustomShape 2"/>
          <p:cNvSpPr/>
          <p:nvPr/>
        </p:nvSpPr>
        <p:spPr>
          <a:xfrm>
            <a:off x="731520" y="1136160"/>
            <a:ext cx="8207280" cy="4114800"/>
          </a:xfrm>
          <a:prstGeom prst="rect">
            <a:avLst/>
          </a:prstGeom>
          <a:noFill/>
        </p:spPr>
        <p:txBody>
          <a:bodyPr/>
          <a:lstStyle/>
          <a:p>
            <a:pPr>
              <a:lnSpc>
                <a:spcPct val="100000"/>
              </a:lnSpc>
            </a:pPr>
            <a:endParaRPr/>
          </a:p>
          <a:p>
            <a:pPr>
              <a:lnSpc>
                <a:spcPct val="100000"/>
              </a:lnSpc>
            </a:pPr>
            <a:r>
              <a:rPr lang="en-US" sz="1600">
                <a:solidFill>
                  <a:srgbClr val="414141"/>
                </a:solidFill>
                <a:latin typeface="Arial"/>
                <a:ea typeface="ヒラギノ角ゴ ProN W3"/>
              </a:rPr>
              <a:t>Site Search Output Choices:</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1600">
                <a:solidFill>
                  <a:srgbClr val="414141"/>
                </a:solidFill>
                <a:latin typeface="Arial"/>
                <a:ea typeface="ヒラギノ角ゴ ProN W3"/>
              </a:rPr>
              <a:t>File Search Output choices: </a:t>
            </a:r>
            <a:endParaRPr/>
          </a:p>
        </p:txBody>
      </p:sp>
      <p:sp>
        <p:nvSpPr>
          <p:cNvPr id="191"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92" name="CustomShape 4"/>
          <p:cNvSpPr/>
          <p:nvPr/>
        </p:nvSpPr>
        <p:spPr>
          <a:xfrm>
            <a:off x="355680" y="2717640"/>
            <a:ext cx="8254800" cy="914760"/>
          </a:xfrm>
          <a:prstGeom prst="rect">
            <a:avLst/>
          </a:prstGeom>
          <a:noFill/>
        </p:spPr>
      </p:sp>
      <p:pic>
        <p:nvPicPr>
          <p:cNvPr id="193" name="Picture 192"/>
          <p:cNvPicPr/>
          <p:nvPr/>
        </p:nvPicPr>
        <p:blipFill>
          <a:blip r:embed="rId2"/>
          <a:stretch>
            <a:fillRect/>
          </a:stretch>
        </p:blipFill>
        <p:spPr>
          <a:xfrm>
            <a:off x="3574800" y="4327200"/>
            <a:ext cx="5266080" cy="2256480"/>
          </a:xfrm>
          <a:prstGeom prst="rect">
            <a:avLst/>
          </a:prstGeom>
        </p:spPr>
      </p:pic>
      <p:pic>
        <p:nvPicPr>
          <p:cNvPr id="194" name="Picture 193"/>
          <p:cNvPicPr/>
          <p:nvPr/>
        </p:nvPicPr>
        <p:blipFill>
          <a:blip r:embed="rId3"/>
          <a:stretch>
            <a:fillRect/>
          </a:stretch>
        </p:blipFill>
        <p:spPr>
          <a:xfrm>
            <a:off x="3506760" y="843480"/>
            <a:ext cx="3066120" cy="298044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result formats: </a:t>
            </a:r>
            <a:endParaRPr/>
          </a:p>
          <a:p>
            <a:pPr>
              <a:lnSpc>
                <a:spcPct val="100000"/>
              </a:lnSpc>
            </a:pPr>
            <a:r>
              <a:rPr lang="en-US" sz="2400">
                <a:solidFill>
                  <a:srgbClr val="280099"/>
                </a:solidFill>
                <a:latin typeface="Gill Sans Light"/>
                <a:ea typeface="ヒラギノ角ゴ ProN W3"/>
              </a:rPr>
              <a:t>HTML Sites Table</a:t>
            </a:r>
            <a:endParaRPr/>
          </a:p>
        </p:txBody>
      </p:sp>
      <p:sp>
        <p:nvSpPr>
          <p:cNvPr id="196" name="CustomShape 2"/>
          <p:cNvSpPr/>
          <p:nvPr/>
        </p:nvSpPr>
        <p:spPr>
          <a:xfrm>
            <a:off x="731520" y="1280160"/>
            <a:ext cx="7863840" cy="283536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197"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98" name="CustomShape 4"/>
          <p:cNvSpPr/>
          <p:nvPr/>
        </p:nvSpPr>
        <p:spPr>
          <a:xfrm>
            <a:off x="355680" y="2717640"/>
            <a:ext cx="8254800" cy="914760"/>
          </a:xfrm>
          <a:prstGeom prst="rect">
            <a:avLst/>
          </a:prstGeom>
          <a:noFill/>
        </p:spPr>
      </p:sp>
      <p:pic>
        <p:nvPicPr>
          <p:cNvPr id="199" name="Picture 198"/>
          <p:cNvPicPr/>
          <p:nvPr/>
        </p:nvPicPr>
        <p:blipFill>
          <a:blip r:embed="rId2"/>
          <a:stretch>
            <a:fillRect/>
          </a:stretch>
        </p:blipFill>
        <p:spPr>
          <a:xfrm>
            <a:off x="360" y="914400"/>
            <a:ext cx="9143640" cy="549324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result formats: </a:t>
            </a:r>
            <a:endParaRPr/>
          </a:p>
          <a:p>
            <a:pPr>
              <a:lnSpc>
                <a:spcPct val="100000"/>
              </a:lnSpc>
            </a:pPr>
            <a:r>
              <a:rPr lang="en-US" sz="2400">
                <a:solidFill>
                  <a:srgbClr val="280099"/>
                </a:solidFill>
                <a:latin typeface="Gill Sans Light"/>
                <a:ea typeface="ヒラギノ角ゴ ProN W3"/>
              </a:rPr>
              <a:t>HTML single Site page</a:t>
            </a:r>
            <a:endParaRPr/>
          </a:p>
        </p:txBody>
      </p:sp>
      <p:sp>
        <p:nvSpPr>
          <p:cNvPr id="201" name="CustomShape 2"/>
          <p:cNvSpPr/>
          <p:nvPr/>
        </p:nvSpPr>
        <p:spPr>
          <a:xfrm>
            <a:off x="731520" y="1280160"/>
            <a:ext cx="7863840" cy="283536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202"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03" name="CustomShape 4"/>
          <p:cNvSpPr/>
          <p:nvPr/>
        </p:nvSpPr>
        <p:spPr>
          <a:xfrm>
            <a:off x="355680" y="2717640"/>
            <a:ext cx="8254800" cy="914760"/>
          </a:xfrm>
          <a:prstGeom prst="rect">
            <a:avLst/>
          </a:prstGeom>
          <a:noFill/>
        </p:spPr>
      </p:sp>
      <p:pic>
        <p:nvPicPr>
          <p:cNvPr id="204" name="Picture 203"/>
          <p:cNvPicPr/>
          <p:nvPr/>
        </p:nvPicPr>
        <p:blipFill>
          <a:blip r:embed="rId2"/>
          <a:stretch>
            <a:fillRect/>
          </a:stretch>
        </p:blipFill>
        <p:spPr>
          <a:xfrm>
            <a:off x="0" y="1246680"/>
            <a:ext cx="9143640" cy="524556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3200400" y="182880"/>
            <a:ext cx="5486400" cy="52992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result formats: </a:t>
            </a:r>
            <a:endParaRPr/>
          </a:p>
          <a:p>
            <a:pPr>
              <a:lnSpc>
                <a:spcPct val="100000"/>
              </a:lnSpc>
            </a:pPr>
            <a:r>
              <a:rPr lang="en-US" sz="2400">
                <a:solidFill>
                  <a:srgbClr val="280099"/>
                </a:solidFill>
                <a:latin typeface="Gill Sans Light"/>
                <a:ea typeface="ヒラギノ角ゴ ProN W3"/>
              </a:rPr>
              <a:t>SINEX</a:t>
            </a:r>
            <a:endParaRPr/>
          </a:p>
        </p:txBody>
      </p:sp>
      <p:sp>
        <p:nvSpPr>
          <p:cNvPr id="206" name="CustomShape 2"/>
          <p:cNvSpPr/>
          <p:nvPr/>
        </p:nvSpPr>
        <p:spPr>
          <a:xfrm>
            <a:off x="1554480" y="1005840"/>
            <a:ext cx="6949440" cy="7248240"/>
          </a:xfrm>
          <a:prstGeom prst="rect">
            <a:avLst/>
          </a:prstGeom>
          <a:noFill/>
        </p:spPr>
        <p:txBody>
          <a:bodyPr/>
          <a:lstStyle/>
          <a:p>
            <a:pPr>
              <a:lnSpc>
                <a:spcPct val="100000"/>
              </a:lnSpc>
            </a:pPr>
            <a:r>
              <a:rPr lang="en-US" sz="1000">
                <a:solidFill>
                  <a:srgbClr val="414141"/>
                </a:solidFill>
                <a:latin typeface="Courier 10 Pitch"/>
                <a:ea typeface="ヒラギノ角ゴ ProN W3"/>
              </a:rPr>
              <a:t>%=SNX 2.01 COCONet GSAC Repository 14:076:47520</a:t>
            </a:r>
            <a:endParaRPr/>
          </a:p>
          <a:p>
            <a:pPr>
              <a:lnSpc>
                <a:spcPct val="100000"/>
              </a:lnSpc>
            </a:pPr>
            <a:r>
              <a:rPr lang="en-US" sz="1000">
                <a:solidFill>
                  <a:srgbClr val="414141"/>
                </a:solidFill>
                <a:latin typeface="Courier 10 Pitch"/>
                <a:ea typeface="ヒラギノ角ゴ ProN W3"/>
              </a:rPr>
              <a:t>*-------------------------------------------------------------------------------</a:t>
            </a:r>
            <a:endParaRPr/>
          </a:p>
          <a:p>
            <a:pPr>
              <a:lnSpc>
                <a:spcPct val="100000"/>
              </a:lnSpc>
            </a:pPr>
            <a:r>
              <a:rPr lang="en-US" sz="1000">
                <a:solidFill>
                  <a:srgbClr val="414141"/>
                </a:solidFill>
                <a:latin typeface="Courier 10 Pitch"/>
                <a:ea typeface="ヒラギノ角ゴ ProN W3"/>
              </a:rPr>
              <a:t>+SITE/ID</a:t>
            </a:r>
            <a:endParaRPr/>
          </a:p>
          <a:p>
            <a:pPr>
              <a:lnSpc>
                <a:spcPct val="100000"/>
              </a:lnSpc>
            </a:pPr>
            <a:r>
              <a:rPr lang="en-US" sz="1000">
                <a:solidFill>
                  <a:srgbClr val="414141"/>
                </a:solidFill>
                <a:latin typeface="Courier 10 Pitch"/>
                <a:ea typeface="ヒラギノ角ゴ ProN W3"/>
              </a:rPr>
              <a:t>*CODE PT __DOMES__ T _STATION DESCRIPTION__ APPROX_LON_ APPROX_LAT_ _APP_H_</a:t>
            </a:r>
            <a:endParaRPr/>
          </a:p>
          <a:p>
            <a:pPr>
              <a:lnSpc>
                <a:spcPct val="100000"/>
              </a:lnSpc>
            </a:pPr>
            <a:r>
              <a:rPr lang="en-US" sz="1000">
                <a:solidFill>
                  <a:srgbClr val="414141"/>
                </a:solidFill>
                <a:latin typeface="Courier 10 Pitch"/>
                <a:ea typeface="ヒラギノ角ゴ ProN W3"/>
              </a:rPr>
              <a:t> MCAY  A           P MCAY                   -75 58 13.4  17 24 55.8  -17.86</a:t>
            </a:r>
            <a:endParaRPr/>
          </a:p>
          <a:p>
            <a:pPr>
              <a:lnSpc>
                <a:spcPct val="100000"/>
              </a:lnSpc>
            </a:pPr>
            <a:r>
              <a:rPr lang="en-US" sz="1000">
                <a:solidFill>
                  <a:srgbClr val="414141"/>
                </a:solidFill>
                <a:latin typeface="Courier 10 Pitch"/>
                <a:ea typeface="ヒラギノ角ゴ ProN W3"/>
              </a:rPr>
              <a:t> PEDR  A           P PEDR                   -77 47  3.5  17  1 15.6  -10.34</a:t>
            </a:r>
            <a:endParaRPr/>
          </a:p>
          <a:p>
            <a:pPr>
              <a:lnSpc>
                <a:spcPct val="100000"/>
              </a:lnSpc>
            </a:pPr>
            <a:r>
              <a:rPr lang="en-US" sz="1000">
                <a:solidFill>
                  <a:srgbClr val="414141"/>
                </a:solidFill>
                <a:latin typeface="Courier 10 Pitch"/>
                <a:ea typeface="ヒラギノ角ゴ ProN W3"/>
              </a:rPr>
              <a:t>-SITE/ID</a:t>
            </a:r>
            <a:endParaRPr/>
          </a:p>
          <a:p>
            <a:pPr>
              <a:lnSpc>
                <a:spcPct val="100000"/>
              </a:lnSpc>
            </a:pPr>
            <a:r>
              <a:rPr lang="en-US" sz="1000">
                <a:solidFill>
                  <a:srgbClr val="414141"/>
                </a:solidFill>
                <a:latin typeface="Courier 10 Pitch"/>
                <a:ea typeface="ヒラギノ角ゴ ProN W3"/>
              </a:rPr>
              <a:t>*-------------------------------------------------------------------------------</a:t>
            </a:r>
            <a:endParaRPr/>
          </a:p>
          <a:p>
            <a:pPr>
              <a:lnSpc>
                <a:spcPct val="100000"/>
              </a:lnSpc>
            </a:pPr>
            <a:r>
              <a:rPr lang="en-US" sz="1000">
                <a:solidFill>
                  <a:srgbClr val="414141"/>
                </a:solidFill>
                <a:latin typeface="Courier 10 Pitch"/>
                <a:ea typeface="ヒラギノ角ゴ ProN W3"/>
              </a:rPr>
              <a:t>+SITE/RECEIVER</a:t>
            </a:r>
            <a:endParaRPr/>
          </a:p>
          <a:p>
            <a:pPr>
              <a:lnSpc>
                <a:spcPct val="100000"/>
              </a:lnSpc>
            </a:pPr>
            <a:r>
              <a:rPr lang="en-US" sz="1000">
                <a:solidFill>
                  <a:srgbClr val="414141"/>
                </a:solidFill>
                <a:latin typeface="Courier 10 Pitch"/>
                <a:ea typeface="ヒラギノ角ゴ ProN W3"/>
              </a:rPr>
              <a:t>*SITE PT SOLN T DATA_START__ DATA_END____ DESCRIPTION_________ S/N__ FIRMWARE___</a:t>
            </a:r>
            <a:endParaRPr/>
          </a:p>
          <a:p>
            <a:pPr>
              <a:lnSpc>
                <a:spcPct val="100000"/>
              </a:lnSpc>
            </a:pPr>
            <a:r>
              <a:rPr lang="en-US" sz="1000">
                <a:solidFill>
                  <a:srgbClr val="414141"/>
                </a:solidFill>
                <a:latin typeface="Courier 10 Pitch"/>
                <a:ea typeface="ヒラギノ角ゴ ProN W3"/>
              </a:rPr>
              <a:t> MCAY  A    1 P 07:053:69390 07:061:47880 TRIMBLE 4000SSI      26980 7.19       </a:t>
            </a:r>
            <a:endParaRPr/>
          </a:p>
          <a:p>
            <a:pPr>
              <a:lnSpc>
                <a:spcPct val="100000"/>
              </a:lnSpc>
            </a:pPr>
            <a:r>
              <a:rPr lang="en-US" sz="1000">
                <a:solidFill>
                  <a:srgbClr val="414141"/>
                </a:solidFill>
                <a:latin typeface="Courier 10 Pitch"/>
                <a:ea typeface="ヒラギノ角ゴ ProN W3"/>
              </a:rPr>
              <a:t> MCAY  A    1 P 10:132:58470 10:140:41730 TRIMBLE 4000SSI      26980 7.19       </a:t>
            </a:r>
            <a:endParaRPr/>
          </a:p>
          <a:p>
            <a:pPr>
              <a:lnSpc>
                <a:spcPct val="100000"/>
              </a:lnSpc>
            </a:pPr>
            <a:r>
              <a:rPr lang="en-US" sz="1000">
                <a:solidFill>
                  <a:srgbClr val="414141"/>
                </a:solidFill>
                <a:latin typeface="Courier 10 Pitch"/>
                <a:ea typeface="ヒラギノ角ゴ ProN W3"/>
              </a:rPr>
              <a:t> MCAY  A    1 P 12:128:52160 12:128:58392 TRIMBLE NETR9        5145K 4.43       </a:t>
            </a:r>
            <a:endParaRPr/>
          </a:p>
          <a:p>
            <a:pPr>
              <a:lnSpc>
                <a:spcPct val="100000"/>
              </a:lnSpc>
            </a:pPr>
            <a:r>
              <a:rPr lang="en-US" sz="1000">
                <a:solidFill>
                  <a:srgbClr val="414141"/>
                </a:solidFill>
                <a:latin typeface="Courier 10 Pitch"/>
                <a:ea typeface="ヒラギノ角ゴ ProN W3"/>
              </a:rPr>
              <a:t> PEDR  A    1 P 05:144:53445 05:151:82665 TRIMBLE 4000SSI      26980 7.19       </a:t>
            </a:r>
            <a:endParaRPr/>
          </a:p>
          <a:p>
            <a:pPr>
              <a:lnSpc>
                <a:spcPct val="100000"/>
              </a:lnSpc>
            </a:pPr>
            <a:r>
              <a:rPr lang="en-US" sz="1000">
                <a:solidFill>
                  <a:srgbClr val="414141"/>
                </a:solidFill>
                <a:latin typeface="Courier 10 Pitch"/>
                <a:ea typeface="ヒラギノ角ゴ ProN W3"/>
              </a:rPr>
              <a:t> PEDR  A    1 P 07:149:47790 07:156:48210 TRIMBLE 4000SSI      26980 7.19       </a:t>
            </a:r>
            <a:endParaRPr/>
          </a:p>
          <a:p>
            <a:pPr>
              <a:lnSpc>
                <a:spcPct val="100000"/>
              </a:lnSpc>
            </a:pPr>
            <a:r>
              <a:rPr lang="en-US" sz="1000">
                <a:solidFill>
                  <a:srgbClr val="414141"/>
                </a:solidFill>
                <a:latin typeface="Courier 10 Pitch"/>
                <a:ea typeface="ヒラギノ角ゴ ProN W3"/>
              </a:rPr>
              <a:t> PEDR  A    1 P 09:251:43260 09:258:77040 TRIMBLE 4000SSI      26980 7.19       </a:t>
            </a:r>
            <a:endParaRPr/>
          </a:p>
          <a:p>
            <a:pPr>
              <a:lnSpc>
                <a:spcPct val="100000"/>
              </a:lnSpc>
            </a:pPr>
            <a:r>
              <a:rPr lang="en-US" sz="1000">
                <a:solidFill>
                  <a:srgbClr val="414141"/>
                </a:solidFill>
                <a:latin typeface="Courier 10 Pitch"/>
                <a:ea typeface="ヒラギノ角ゴ ProN W3"/>
              </a:rPr>
              <a:t> PEDR  A    1 P 12:080:44961 12:080:50269 TRIMBLE NETR9        5145K 4.43       </a:t>
            </a:r>
            <a:endParaRPr/>
          </a:p>
          <a:p>
            <a:pPr>
              <a:lnSpc>
                <a:spcPct val="100000"/>
              </a:lnSpc>
            </a:pPr>
            <a:r>
              <a:rPr lang="en-US" sz="1000">
                <a:solidFill>
                  <a:srgbClr val="414141"/>
                </a:solidFill>
                <a:latin typeface="Courier 10 Pitch"/>
                <a:ea typeface="ヒラギノ角ゴ ProN W3"/>
              </a:rPr>
              <a:t>-SITE/RECEIVER</a:t>
            </a:r>
            <a:endParaRPr/>
          </a:p>
          <a:p>
            <a:pPr>
              <a:lnSpc>
                <a:spcPct val="100000"/>
              </a:lnSpc>
            </a:pPr>
            <a:r>
              <a:rPr lang="en-US" sz="1000">
                <a:solidFill>
                  <a:srgbClr val="414141"/>
                </a:solidFill>
                <a:latin typeface="Courier 10 Pitch"/>
                <a:ea typeface="ヒラギノ角ゴ ProN W3"/>
              </a:rPr>
              <a:t>*-------------------------------------------------------------------------------</a:t>
            </a:r>
            <a:endParaRPr/>
          </a:p>
          <a:p>
            <a:pPr>
              <a:lnSpc>
                <a:spcPct val="100000"/>
              </a:lnSpc>
            </a:pPr>
            <a:r>
              <a:rPr lang="en-US" sz="1000">
                <a:solidFill>
                  <a:srgbClr val="414141"/>
                </a:solidFill>
                <a:latin typeface="Courier 10 Pitch"/>
                <a:ea typeface="ヒラギノ角ゴ ProN W3"/>
              </a:rPr>
              <a:t>+SITE/ANTENNA</a:t>
            </a:r>
            <a:endParaRPr/>
          </a:p>
          <a:p>
            <a:pPr>
              <a:lnSpc>
                <a:spcPct val="100000"/>
              </a:lnSpc>
            </a:pPr>
            <a:r>
              <a:rPr lang="en-US" sz="1000">
                <a:solidFill>
                  <a:srgbClr val="414141"/>
                </a:solidFill>
                <a:latin typeface="Courier 10 Pitch"/>
                <a:ea typeface="ヒラギノ角ゴ ProN W3"/>
              </a:rPr>
              <a:t>*SITE PT SOLN T DATA_START__ DATA_END____ DESCRIPTION_________ S/N__</a:t>
            </a:r>
            <a:endParaRPr/>
          </a:p>
          <a:p>
            <a:pPr>
              <a:lnSpc>
                <a:spcPct val="100000"/>
              </a:lnSpc>
            </a:pPr>
            <a:r>
              <a:rPr lang="en-US" sz="1000">
                <a:solidFill>
                  <a:srgbClr val="414141"/>
                </a:solidFill>
                <a:latin typeface="Courier 10 Pitch"/>
                <a:ea typeface="ヒラギノ角ゴ ProN W3"/>
              </a:rPr>
              <a:t> MCAY  A    1 P 07:053:69390 07:061:47880 TRM29659.00          17520</a:t>
            </a:r>
            <a:endParaRPr/>
          </a:p>
          <a:p>
            <a:pPr>
              <a:lnSpc>
                <a:spcPct val="100000"/>
              </a:lnSpc>
            </a:pPr>
            <a:r>
              <a:rPr lang="en-US" sz="1000">
                <a:solidFill>
                  <a:srgbClr val="414141"/>
                </a:solidFill>
                <a:latin typeface="Courier 10 Pitch"/>
                <a:ea typeface="ヒラギノ角ゴ ProN W3"/>
              </a:rPr>
              <a:t> MCAY  A    1 P 10:132:58470 10:140:41730 TRM41249.00          -----</a:t>
            </a:r>
            <a:endParaRPr/>
          </a:p>
          <a:p>
            <a:pPr>
              <a:lnSpc>
                <a:spcPct val="100000"/>
              </a:lnSpc>
            </a:pPr>
            <a:r>
              <a:rPr lang="en-US" sz="1000">
                <a:solidFill>
                  <a:srgbClr val="414141"/>
                </a:solidFill>
                <a:latin typeface="Courier 10 Pitch"/>
                <a:ea typeface="ヒラギノ角ゴ ProN W3"/>
              </a:rPr>
              <a:t> MCAY  A    1 P 12:128:52160 12:128:58392 TRM39105.00          11909</a:t>
            </a:r>
            <a:endParaRPr/>
          </a:p>
          <a:p>
            <a:pPr>
              <a:lnSpc>
                <a:spcPct val="100000"/>
              </a:lnSpc>
            </a:pPr>
            <a:r>
              <a:rPr lang="en-US" sz="1000">
                <a:solidFill>
                  <a:srgbClr val="414141"/>
                </a:solidFill>
                <a:latin typeface="Courier 10 Pitch"/>
                <a:ea typeface="ヒラギノ角ゴ ProN W3"/>
              </a:rPr>
              <a:t> PEDR  A    1 P 05:144:53445 05:151:82665 TRM29659.00          17520</a:t>
            </a:r>
            <a:endParaRPr/>
          </a:p>
          <a:p>
            <a:pPr>
              <a:lnSpc>
                <a:spcPct val="100000"/>
              </a:lnSpc>
            </a:pPr>
            <a:r>
              <a:rPr lang="en-US" sz="1000">
                <a:solidFill>
                  <a:srgbClr val="414141"/>
                </a:solidFill>
                <a:latin typeface="Courier 10 Pitch"/>
                <a:ea typeface="ヒラギノ角ゴ ProN W3"/>
              </a:rPr>
              <a:t> PEDR  A    1 P 07:149:47790 07:156:48210 TRM29659.00          17520</a:t>
            </a:r>
            <a:endParaRPr/>
          </a:p>
          <a:p>
            <a:pPr>
              <a:lnSpc>
                <a:spcPct val="100000"/>
              </a:lnSpc>
            </a:pPr>
            <a:r>
              <a:rPr lang="en-US" sz="1000">
                <a:solidFill>
                  <a:srgbClr val="414141"/>
                </a:solidFill>
                <a:latin typeface="Courier 10 Pitch"/>
                <a:ea typeface="ヒラギノ角ゴ ProN W3"/>
              </a:rPr>
              <a:t> PEDR  A    1 P 09:251:43260 09:258:77040 TRM29659.00          17520</a:t>
            </a:r>
            <a:endParaRPr/>
          </a:p>
          <a:p>
            <a:pPr>
              <a:lnSpc>
                <a:spcPct val="100000"/>
              </a:lnSpc>
            </a:pPr>
            <a:r>
              <a:rPr lang="en-US" sz="1000">
                <a:solidFill>
                  <a:srgbClr val="414141"/>
                </a:solidFill>
                <a:latin typeface="Courier 10 Pitch"/>
                <a:ea typeface="ヒラギノ角ゴ ProN W3"/>
              </a:rPr>
              <a:t> PEDR  A    1 P 12:080:44961 12:080:50269 TRM39105.00          11909</a:t>
            </a:r>
            <a:endParaRPr/>
          </a:p>
          <a:p>
            <a:pPr>
              <a:lnSpc>
                <a:spcPct val="100000"/>
              </a:lnSpc>
            </a:pPr>
            <a:r>
              <a:rPr lang="en-US" sz="1000">
                <a:solidFill>
                  <a:srgbClr val="414141"/>
                </a:solidFill>
                <a:latin typeface="Courier 10 Pitch"/>
                <a:ea typeface="ヒラギノ角ゴ ProN W3"/>
              </a:rPr>
              <a:t>-SITE/ANTENNA</a:t>
            </a:r>
            <a:endParaRPr/>
          </a:p>
          <a:p>
            <a:pPr>
              <a:lnSpc>
                <a:spcPct val="100000"/>
              </a:lnSpc>
            </a:pPr>
            <a:r>
              <a:rPr lang="en-US" sz="1000">
                <a:solidFill>
                  <a:srgbClr val="414141"/>
                </a:solidFill>
                <a:latin typeface="Courier 10 Pitch"/>
                <a:ea typeface="ヒラギノ角ゴ ProN W3"/>
              </a:rPr>
              <a:t>*-------------------------------------------------------------------------------</a:t>
            </a:r>
            <a:endParaRPr/>
          </a:p>
          <a:p>
            <a:pPr>
              <a:lnSpc>
                <a:spcPct val="100000"/>
              </a:lnSpc>
            </a:pPr>
            <a:r>
              <a:rPr lang="en-US" sz="1000">
                <a:solidFill>
                  <a:srgbClr val="414141"/>
                </a:solidFill>
                <a:latin typeface="Courier 10 Pitch"/>
                <a:ea typeface="ヒラギノ角ゴ ProN W3"/>
              </a:rPr>
              <a:t>+SITE/ECCENTRICITY</a:t>
            </a:r>
            <a:endParaRPr/>
          </a:p>
          <a:p>
            <a:pPr>
              <a:lnSpc>
                <a:spcPct val="100000"/>
              </a:lnSpc>
            </a:pPr>
            <a:r>
              <a:rPr lang="en-US" sz="1000">
                <a:solidFill>
                  <a:srgbClr val="414141"/>
                </a:solidFill>
                <a:latin typeface="Courier 10 Pitch"/>
                <a:ea typeface="ヒラギノ角ゴ ProN W3"/>
              </a:rPr>
              <a:t>*                                             UP______ NORTH___ EAST____</a:t>
            </a:r>
            <a:endParaRPr/>
          </a:p>
          <a:p>
            <a:pPr>
              <a:lnSpc>
                <a:spcPct val="100000"/>
              </a:lnSpc>
            </a:pPr>
            <a:r>
              <a:rPr lang="en-US" sz="1000">
                <a:solidFill>
                  <a:srgbClr val="414141"/>
                </a:solidFill>
                <a:latin typeface="Courier 10 Pitch"/>
                <a:ea typeface="ヒラギノ角ゴ ProN W3"/>
              </a:rPr>
              <a:t>*SITE PT SOLN T DATA_START__ DATA_END____ AXE ARP-&gt;BENCHMARK(M)_________</a:t>
            </a:r>
            <a:endParaRPr/>
          </a:p>
          <a:p>
            <a:pPr>
              <a:lnSpc>
                <a:spcPct val="100000"/>
              </a:lnSpc>
            </a:pPr>
            <a:r>
              <a:rPr lang="en-US" sz="1000">
                <a:solidFill>
                  <a:srgbClr val="414141"/>
                </a:solidFill>
                <a:latin typeface="Courier 10 Pitch"/>
                <a:ea typeface="ヒラギノ角ゴ ProN W3"/>
              </a:rPr>
              <a:t> MCAY  A    1 P 07:053:69390 07:061:47880 UNE   0.5500   0.0000   0.0000</a:t>
            </a:r>
            <a:endParaRPr/>
          </a:p>
          <a:p>
            <a:pPr>
              <a:lnSpc>
                <a:spcPct val="100000"/>
              </a:lnSpc>
            </a:pPr>
            <a:r>
              <a:rPr lang="en-US" sz="1000">
                <a:solidFill>
                  <a:srgbClr val="414141"/>
                </a:solidFill>
                <a:latin typeface="Courier 10 Pitch"/>
                <a:ea typeface="ヒラギノ角ゴ ProN W3"/>
              </a:rPr>
              <a:t> MCAY  A    1 P 10:132:58470 10:140:41730 UNE   0.5500   0.0000   0.0000</a:t>
            </a:r>
            <a:endParaRPr/>
          </a:p>
        </p:txBody>
      </p:sp>
      <p:sp>
        <p:nvSpPr>
          <p:cNvPr id="207"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p:txBody>
      </p:sp>
      <p:sp>
        <p:nvSpPr>
          <p:cNvPr id="208"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result formats:</a:t>
            </a:r>
            <a:endParaRPr/>
          </a:p>
          <a:p>
            <a:pPr>
              <a:lnSpc>
                <a:spcPct val="100000"/>
              </a:lnSpc>
            </a:pPr>
            <a:r>
              <a:rPr lang="en-US" sz="2400">
                <a:solidFill>
                  <a:srgbClr val="280099"/>
                </a:solidFill>
                <a:latin typeface="Gill Sans Light"/>
                <a:ea typeface="ヒラギノ角ゴ ProN W3"/>
              </a:rPr>
              <a:t>GAMIT station.info </a:t>
            </a:r>
            <a:endParaRPr/>
          </a:p>
        </p:txBody>
      </p:sp>
      <p:sp>
        <p:nvSpPr>
          <p:cNvPr id="210" name="CustomShape 2"/>
          <p:cNvSpPr/>
          <p:nvPr/>
        </p:nvSpPr>
        <p:spPr>
          <a:xfrm>
            <a:off x="91440" y="1280160"/>
            <a:ext cx="8869680" cy="4660200"/>
          </a:xfrm>
          <a:prstGeom prst="rect">
            <a:avLst/>
          </a:prstGeom>
          <a:noFill/>
        </p:spPr>
        <p:txBody>
          <a:bodyPr/>
          <a:lstStyle/>
          <a:p>
            <a:pPr>
              <a:lnSpc>
                <a:spcPct val="100000"/>
              </a:lnSpc>
            </a:pPr>
            <a:r>
              <a:rPr lang="en-US" sz="1000">
                <a:solidFill>
                  <a:srgbClr val="414141"/>
                </a:solidFill>
                <a:latin typeface="Courier 10 Pitch"/>
                <a:ea typeface="ヒラギノ角ゴ ProN W3"/>
              </a:rPr>
              <a:t>*          Gamit station.info</a:t>
            </a:r>
            <a:endParaRPr/>
          </a:p>
          <a:p>
            <a:pPr>
              <a:lnSpc>
                <a:spcPct val="100000"/>
              </a:lnSpc>
            </a:pPr>
            <a:r>
              <a:rPr lang="en-US" sz="1000">
                <a:solidFill>
                  <a:srgbClr val="414141"/>
                </a:solidFill>
                <a:latin typeface="Courier 10 Pitch"/>
                <a:ea typeface="ヒラギノ角ゴ ProN W3"/>
              </a:rPr>
              <a:t>*          </a:t>
            </a:r>
            <a:endParaRPr/>
          </a:p>
          <a:p>
            <a:pPr>
              <a:lnSpc>
                <a:spcPct val="100000"/>
              </a:lnSpc>
            </a:pPr>
            <a:r>
              <a:rPr lang="en-US" sz="1000">
                <a:solidFill>
                  <a:srgbClr val="414141"/>
                </a:solidFill>
                <a:latin typeface="Courier 10 Pitch"/>
                <a:ea typeface="ヒラギノ角ゴ ProN W3"/>
              </a:rPr>
              <a:t>*          Generated by the COCONet GSAC Repository at 2014-03-17T13:16:58 -0600 </a:t>
            </a:r>
            <a:endParaRPr/>
          </a:p>
          <a:p>
            <a:pPr>
              <a:lnSpc>
                <a:spcPct val="100000"/>
              </a:lnSpc>
            </a:pPr>
            <a:r>
              <a:rPr lang="en-US" sz="1000">
                <a:solidFill>
                  <a:srgbClr val="414141"/>
                </a:solidFill>
                <a:latin typeface="Courier 10 Pitch"/>
                <a:ea typeface="ヒラギノ角ゴ ProN W3"/>
              </a:rPr>
              <a:t>*          </a:t>
            </a:r>
            <a:endParaRPr/>
          </a:p>
          <a:p>
            <a:pPr>
              <a:lnSpc>
                <a:spcPct val="100000"/>
              </a:lnSpc>
            </a:pPr>
            <a:r>
              <a:rPr lang="en-US" sz="1000">
                <a:solidFill>
                  <a:srgbClr val="414141"/>
                </a:solidFill>
                <a:latin typeface="Courier 10 Pitch"/>
                <a:ea typeface="ヒラギノ角ゴ ProN W3"/>
              </a:rPr>
              <a:t>*SITE  Station Name      Session Start      Session Stop       Ant Ht   HtCod  Ant N    Ant E    Receiver Type         Vers                  SwVer  Receiver SN           Antenna Type     Dome   Antenna SN</a:t>
            </a:r>
            <a:endParaRPr/>
          </a:p>
          <a:p>
            <a:pPr>
              <a:lnSpc>
                <a:spcPct val="100000"/>
              </a:lnSpc>
            </a:pPr>
            <a:endParaRPr/>
          </a:p>
          <a:p>
            <a:pPr>
              <a:lnSpc>
                <a:spcPct val="100000"/>
              </a:lnSpc>
            </a:pPr>
            <a:r>
              <a:rPr lang="en-US" sz="1000">
                <a:solidFill>
                  <a:srgbClr val="414141"/>
                </a:solidFill>
                <a:latin typeface="Courier 10 Pitch"/>
                <a:ea typeface="ヒラギノ角ゴ ProN W3"/>
              </a:rPr>
              <a:t> MCAY  MCAY              2007  53 19 16 30  2007  61 13 18 00     0.55  -----   0.0000   0.0000  TRIMBLE 4000SSI       7.19                   7.19  26980                 TRM29659.00      -----  175206             </a:t>
            </a:r>
            <a:endParaRPr/>
          </a:p>
          <a:p>
            <a:pPr>
              <a:lnSpc>
                <a:spcPct val="100000"/>
              </a:lnSpc>
            </a:pPr>
            <a:r>
              <a:rPr lang="en-US" sz="1000">
                <a:solidFill>
                  <a:srgbClr val="414141"/>
                </a:solidFill>
                <a:latin typeface="Courier 10 Pitch"/>
                <a:ea typeface="ヒラギノ角ゴ ProN W3"/>
              </a:rPr>
              <a:t> </a:t>
            </a:r>
            <a:endParaRPr/>
          </a:p>
          <a:p>
            <a:pPr>
              <a:lnSpc>
                <a:spcPct val="100000"/>
              </a:lnSpc>
            </a:pPr>
            <a:r>
              <a:rPr lang="en-US" sz="1000">
                <a:solidFill>
                  <a:srgbClr val="414141"/>
                </a:solidFill>
                <a:latin typeface="Courier 10 Pitch"/>
                <a:ea typeface="ヒラギノ角ゴ ProN W3"/>
              </a:rPr>
              <a:t> MCAY  MCAY              2010 132 16 14 30  2010 140 11 35 30     0.55  -----   0.0000   0.0000  TRIMBLE 4000SSI       7.19                   7.19  26980                 TRM41249.00      -----  --------------------</a:t>
            </a:r>
            <a:endParaRPr/>
          </a:p>
          <a:p>
            <a:pPr>
              <a:lnSpc>
                <a:spcPct val="100000"/>
              </a:lnSpc>
            </a:pPr>
            <a:endParaRPr/>
          </a:p>
          <a:p>
            <a:pPr>
              <a:lnSpc>
                <a:spcPct val="100000"/>
              </a:lnSpc>
            </a:pPr>
            <a:r>
              <a:rPr lang="en-US" sz="1000">
                <a:solidFill>
                  <a:srgbClr val="414141"/>
                </a:solidFill>
                <a:latin typeface="Courier 10 Pitch"/>
                <a:ea typeface="ヒラギノ角ゴ ProN W3"/>
              </a:rPr>
              <a:t> MCAY  MCAY              2012 128 14 29 20  2012 128 16 13 12    0.018  -----   0.0000   0.0000  TRIMBLE NETR9         4.43                   4.43  5145K79600            TRM39105.00      -----  11909599            </a:t>
            </a:r>
            <a:endParaRPr/>
          </a:p>
          <a:p>
            <a:pPr>
              <a:lnSpc>
                <a:spcPct val="100000"/>
              </a:lnSpc>
            </a:pPr>
            <a:endParaRPr/>
          </a:p>
          <a:p>
            <a:pPr>
              <a:lnSpc>
                <a:spcPct val="100000"/>
              </a:lnSpc>
            </a:pPr>
            <a:r>
              <a:rPr lang="en-US" sz="1000">
                <a:solidFill>
                  <a:srgbClr val="414141"/>
                </a:solidFill>
                <a:latin typeface="Courier 10 Pitch"/>
                <a:ea typeface="ヒラギノ角ゴ ProN W3"/>
              </a:rPr>
              <a:t> PEDR  PEDR              2005 144 14 50 45  2005 151 22 57 45     0.55  -----   0.0000   0.0000  TRIMBLE 4000SSI       7.19                   7.19  26980                 TRM29659.00      -----  175206              </a:t>
            </a:r>
            <a:endParaRPr/>
          </a:p>
          <a:p>
            <a:pPr>
              <a:lnSpc>
                <a:spcPct val="100000"/>
              </a:lnSpc>
            </a:pPr>
            <a:endParaRPr/>
          </a:p>
          <a:p>
            <a:pPr>
              <a:lnSpc>
                <a:spcPct val="100000"/>
              </a:lnSpc>
            </a:pPr>
            <a:r>
              <a:rPr lang="en-US" sz="1000">
                <a:solidFill>
                  <a:srgbClr val="414141"/>
                </a:solidFill>
                <a:latin typeface="Courier 10 Pitch"/>
                <a:ea typeface="ヒラギノ角ゴ ProN W3"/>
              </a:rPr>
              <a:t> PEDR  PEDR              2007 149 13 16 30  2007 156 13 23 30     0.55  -----   0.0000   0.0000  TRIMBLE 4000SSI       7.19                   7.19  26980                 TRM29659.00      -----  175206              </a:t>
            </a:r>
            <a:endParaRPr/>
          </a:p>
          <a:p>
            <a:pPr>
              <a:lnSpc>
                <a:spcPct val="100000"/>
              </a:lnSpc>
            </a:pPr>
            <a:endParaRPr/>
          </a:p>
          <a:p>
            <a:pPr>
              <a:lnSpc>
                <a:spcPct val="100000"/>
              </a:lnSpc>
            </a:pPr>
            <a:r>
              <a:rPr lang="en-US" sz="1000">
                <a:solidFill>
                  <a:srgbClr val="414141"/>
                </a:solidFill>
                <a:latin typeface="Courier 10 Pitch"/>
                <a:ea typeface="ヒラギノ角ゴ ProN W3"/>
              </a:rPr>
              <a:t> PEDR  PEDR              2009 251 12 01 00  2009 258 21 24 00     0.55  -----   0.0000   0.0000  TRIMBLE 4000SSI       7.19                   7.19  26980                 TRM29659.00      -----  175206              </a:t>
            </a:r>
            <a:endParaRPr/>
          </a:p>
        </p:txBody>
      </p:sp>
      <p:sp>
        <p:nvSpPr>
          <p:cNvPr id="211" name="CustomShape 3"/>
          <p:cNvSpPr/>
          <p:nvPr/>
        </p:nvSpPr>
        <p:spPr>
          <a:xfrm>
            <a:off x="731520" y="5669280"/>
            <a:ext cx="8046720" cy="670320"/>
          </a:xfrm>
          <a:prstGeom prst="rect">
            <a:avLst/>
          </a:prstGeom>
          <a:noFill/>
        </p:spPr>
        <p:txBody>
          <a:bodyPr/>
          <a:lstStyle/>
          <a:p>
            <a:pPr>
              <a:lnSpc>
                <a:spcPct val="100000"/>
              </a:lnSpc>
            </a:pPr>
            <a:endParaRPr/>
          </a:p>
          <a:p>
            <a:pPr>
              <a:lnSpc>
                <a:spcPct val="100000"/>
              </a:lnSpc>
            </a:pPr>
            <a:endParaRPr/>
          </a:p>
        </p:txBody>
      </p:sp>
      <p:sp>
        <p:nvSpPr>
          <p:cNvPr id="212"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result formats: </a:t>
            </a:r>
            <a:endParaRPr/>
          </a:p>
          <a:p>
            <a:pPr>
              <a:lnSpc>
                <a:spcPct val="100000"/>
              </a:lnSpc>
            </a:pPr>
            <a:r>
              <a:rPr lang="en-US" sz="2400">
                <a:solidFill>
                  <a:srgbClr val="280099"/>
                </a:solidFill>
                <a:latin typeface="Gill Sans Light"/>
                <a:ea typeface="ヒラギノ角ゴ ProN W3"/>
              </a:rPr>
              <a:t>SOPAC XML Site Log</a:t>
            </a:r>
            <a:endParaRPr/>
          </a:p>
        </p:txBody>
      </p:sp>
      <p:sp>
        <p:nvSpPr>
          <p:cNvPr id="214" name="CustomShape 2"/>
          <p:cNvSpPr/>
          <p:nvPr/>
        </p:nvSpPr>
        <p:spPr>
          <a:xfrm>
            <a:off x="731520" y="1280160"/>
            <a:ext cx="7863840" cy="5205960"/>
          </a:xfrm>
          <a:prstGeom prst="rect">
            <a:avLst/>
          </a:prstGeom>
          <a:noFill/>
        </p:spPr>
        <p:txBody>
          <a:bodyPr/>
          <a:lstStyle/>
          <a:p>
            <a:pPr>
              <a:lnSpc>
                <a:spcPct val="100000"/>
              </a:lnSpc>
            </a:pPr>
            <a:r>
              <a:rPr lang="en-US" sz="1050">
                <a:solidFill>
                  <a:srgbClr val="414141"/>
                </a:solidFill>
                <a:latin typeface="Courier 10 Pitch"/>
                <a:ea typeface="ヒラギノ角ゴ ProN W3"/>
              </a:rPr>
              <a:t>&lt;igsSiteLog xsi:schemaLocation="http://sopac.ucsd.edu/ns/geodesy/doc/igsSiteLog/2011  http://sopac.ucsd.edu/ns/geodesy/doc/igsSiteLog/2011/igsSiteLog.xsd"&gt;&lt;formInformation&gt;&lt;mi:preparedBy&gt;COCONet GSAC Repository&lt;/mi:preparedBy&gt;&lt;mi:datePrepared&gt;2014-03-17T13:23:09&lt;/mi:datePrepared&gt;&lt;mi:reportType&gt;DYNAMIC&lt;/mi:reportType&gt;&lt;/formInformation&gt;&lt;siteIdentification&gt;&lt;mi:siteName&gt;MCAY&lt;/mi:siteName&gt;&lt;mi:fourCharacterID&gt;MCAY&lt;/mi:fourCharacterID&gt;&lt;mi:dateInstalled&gt;2007-02-22T00:00:00&lt;/mi:dateInstalled&gt;</a:t>
            </a:r>
            <a:endParaRPr/>
          </a:p>
          <a:p>
            <a:pPr>
              <a:lnSpc>
                <a:spcPct val="100000"/>
              </a:lnSpc>
            </a:pPr>
            <a:r>
              <a:rPr lang="en-US" sz="1050">
                <a:solidFill>
                  <a:srgbClr val="414141"/>
                </a:solidFill>
                <a:latin typeface="Courier 10 Pitch"/>
                <a:ea typeface="ヒラギノ角ゴ ProN W3"/>
              </a:rPr>
              <a:t>&lt;mi:monumentInscription/&gt;&lt;mi:iersDOMESNumber/&gt;&lt;mi:cdpNumber/&gt;&lt;mi:monumentDescription/&gt;&lt;mi:heightOfTheMonument/&gt;&lt;mi:monumentFoundation/&gt;&lt;mi:foundationDepth/&gt;&lt;mi:markerDescription/&gt;&lt;mi:geologicCharacteristic/&gt;&lt;mi:bedrockType/&gt;&lt;mi:bedrockCondition/&gt;&lt;mi:fractureSpacing/&gt;&lt;mi:faultZonesNearby/&gt;&lt;mi:distance-Activity/&gt;&lt;mi:notes/&gt;&lt;/siteIdentification&gt;</a:t>
            </a:r>
            <a:endParaRPr/>
          </a:p>
          <a:p>
            <a:pPr>
              <a:lnSpc>
                <a:spcPct val="100000"/>
              </a:lnSpc>
            </a:pPr>
            <a:endParaRPr/>
          </a:p>
          <a:p>
            <a:pPr>
              <a:lnSpc>
                <a:spcPct val="100000"/>
              </a:lnSpc>
            </a:pPr>
            <a:r>
              <a:rPr lang="en-US" sz="1050">
                <a:solidFill>
                  <a:srgbClr val="414141"/>
                </a:solidFill>
                <a:latin typeface="Courier 10 Pitch"/>
                <a:ea typeface="ヒラギノ角ゴ ProN W3"/>
              </a:rPr>
              <a:t>&lt;siteLocation&gt;&lt;mi:country/&gt;&lt;mi:state/&gt;&lt;mi:city/&gt;&lt;mi:approximatePositionITRF&gt;&lt;mi:latitude-North&gt;17.4155&lt;/mi:latitude-North&gt;&lt;mi:longitude-East&gt;-75.9704&lt;/mi:longitude-East&gt;&lt;mi:elevation-m_ellips&gt;0&lt;/mi:elevation-m_ellips&gt;&lt;/mi:approximatePositionITRF&gt;&lt;/siteLocation&gt;</a:t>
            </a:r>
            <a:endParaRPr/>
          </a:p>
          <a:p>
            <a:pPr>
              <a:lnSpc>
                <a:spcPct val="100000"/>
              </a:lnSpc>
            </a:pPr>
            <a:endParaRPr/>
          </a:p>
          <a:p>
            <a:pPr>
              <a:lnSpc>
                <a:spcPct val="100000"/>
              </a:lnSpc>
            </a:pPr>
            <a:r>
              <a:rPr lang="en-US" sz="1050">
                <a:solidFill>
                  <a:srgbClr val="414141"/>
                </a:solidFill>
                <a:latin typeface="Courier 10 Pitch"/>
                <a:ea typeface="ヒラギノ角ゴ ProN W3"/>
              </a:rPr>
              <a:t>&lt;gnssReceiver&gt;&lt;equip:receiverType&gt;TRIMBLE 4000SSI     &lt;/equip:receiverType&gt;&lt;equip:serialNumber&gt;26980&lt;/equip:serialNumber&gt;&lt;equip:firmwareVersion&gt;7.19       &lt;/equip:firmwareVersion&gt;&lt;equip:dateInstalled&gt;2007-02-22T19:16:30&lt;/equip:dateInstalled&gt;&lt;equip:dateRemoved&gt;2007-03-02T13:18:00&lt;/equip:dateRemoved&gt;&lt;equip:satelliteSystem&gt;GPS&lt;/equip:satelliteSystem&gt;&lt;equip:elevationCutoffSetting/&gt;&lt;equip:temperatureStabilization/&gt;&lt;equip:notes/&gt;&lt;/gnssReceiver&gt;</a:t>
            </a:r>
            <a:endParaRPr/>
          </a:p>
          <a:p>
            <a:pPr>
              <a:lnSpc>
                <a:spcPct val="100000"/>
              </a:lnSpc>
            </a:pPr>
            <a:endParaRPr/>
          </a:p>
          <a:p>
            <a:pPr>
              <a:lnSpc>
                <a:spcPct val="100000"/>
              </a:lnSpc>
            </a:pPr>
            <a:r>
              <a:rPr lang="en-US" sz="1050">
                <a:solidFill>
                  <a:srgbClr val="414141"/>
                </a:solidFill>
                <a:latin typeface="Courier 10 Pitch"/>
                <a:ea typeface="ヒラギノ角ゴ ProN W3"/>
              </a:rPr>
              <a:t>&lt;gnssAntenna&gt;&lt;equip:antennaType&gt;TRM29659.00    &lt;/equip:antennaType&gt;&lt;equip:serialNumber&gt;175206&lt;/equip:serialNumber&gt;&lt;equip:marker-arpUpEcc.&gt;0.55&lt;/equip:marker-arpUpEcc.&gt;&lt;equip:marker-arpNorthEcc.&gt;0&lt;/equip:marker-arpNorthEcc.&gt;&lt;equip:marker-arpEastEcc.&gt;0&lt;/equip:marker-arpEastEcc.&gt;&lt;equip:alignmentFromTrueNorth/&gt;&lt;equip:antennaRadomeType&gt; &lt;/equip:antennaRadomeType&gt;&lt;equip:radomeSerialNumber&gt; &lt;/equip:radomeSerialNumber&gt;&lt;equip:antennaCableType/&gt;&lt;equip:antennaCableLength/&gt;&lt;equip:dateInstalled&gt;2007-02-22T19:16:30&lt;/equip:dateInstalled&gt;&lt;equip:dateRemoved&gt;2007-03 02T13:18:00&lt;/equip:dateRemoved&gt; </a:t>
            </a:r>
            <a:endParaRPr/>
          </a:p>
          <a:p>
            <a:pPr>
              <a:lnSpc>
                <a:spcPct val="100000"/>
              </a:lnSpc>
            </a:pPr>
            <a:r>
              <a:rPr lang="en-US" sz="1050">
                <a:solidFill>
                  <a:srgbClr val="414141"/>
                </a:solidFill>
                <a:latin typeface="Courier 10 Pitch"/>
                <a:ea typeface="ヒラギノ角ゴ ProN W3"/>
              </a:rPr>
              <a:t>...</a:t>
            </a:r>
            <a:endParaRPr/>
          </a:p>
        </p:txBody>
      </p:sp>
      <p:sp>
        <p:nvSpPr>
          <p:cNvPr id="215"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16"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result formats: </a:t>
            </a:r>
            <a:endParaRPr/>
          </a:p>
          <a:p>
            <a:pPr>
              <a:lnSpc>
                <a:spcPct val="100000"/>
              </a:lnSpc>
            </a:pPr>
            <a:r>
              <a:rPr lang="en-US" sz="2400">
                <a:solidFill>
                  <a:srgbClr val="280099"/>
                </a:solidFill>
                <a:latin typeface="Gill Sans Light"/>
                <a:ea typeface="ヒラギノ角ゴ ProN W3"/>
              </a:rPr>
              <a:t>GSAC JSON site information</a:t>
            </a:r>
            <a:r>
              <a:rPr lang="en-US" sz="2800">
                <a:solidFill>
                  <a:srgbClr val="280099"/>
                </a:solidFill>
                <a:latin typeface="Gill Sans Light"/>
                <a:ea typeface="ヒラギノ角ゴ ProN W3"/>
              </a:rPr>
              <a:t> </a:t>
            </a:r>
            <a:endParaRPr/>
          </a:p>
        </p:txBody>
      </p:sp>
      <p:sp>
        <p:nvSpPr>
          <p:cNvPr id="218" name="CustomShape 2"/>
          <p:cNvSpPr/>
          <p:nvPr/>
        </p:nvSpPr>
        <p:spPr>
          <a:xfrm>
            <a:off x="731520" y="1645920"/>
            <a:ext cx="7863840" cy="3468960"/>
          </a:xfrm>
          <a:prstGeom prst="rect">
            <a:avLst/>
          </a:prstGeom>
          <a:noFill/>
        </p:spPr>
        <p:txBody>
          <a:bodyPr/>
          <a:lstStyle/>
          <a:p>
            <a:pPr>
              <a:lnSpc>
                <a:spcPct val="100000"/>
              </a:lnSpc>
            </a:pPr>
            <a:r>
              <a:rPr lang="en-US" sz="1200">
                <a:solidFill>
                  <a:srgbClr val="414141"/>
                </a:solidFill>
                <a:latin typeface="Courier 10 Pitch"/>
                <a:ea typeface="ヒラギノ角ゴ ProN W3"/>
              </a:rPr>
              <a:t>[{"Id":"MCAY","Type":{"Id":"gnss.site.episodic","Label":</a:t>
            </a:r>
            <a:endParaRPr/>
          </a:p>
          <a:p>
            <a:pPr>
              <a:lnSpc>
                <a:spcPct val="100000"/>
              </a:lnSpc>
            </a:pPr>
            <a:r>
              <a:rPr lang="en-US" sz="1200">
                <a:solidFill>
                  <a:srgbClr val="414141"/>
                </a:solidFill>
                <a:latin typeface="Courier 10 Pitch"/>
                <a:ea typeface="ヒラギノ角ゴ ProN W3"/>
              </a:rPr>
              <a:t>      "gnss.site.episodic"},"ShortName":"MCAY","LongName":"MCAY","Metadata":[</a:t>
            </a:r>
            <a:endParaRPr/>
          </a:p>
          <a:p>
            <a:pPr>
              <a:lnSpc>
                <a:spcPct val="100000"/>
              </a:lnSpc>
            </a:pPr>
            <a:r>
              <a:rPr lang="en-US" sz="1200">
                <a:solidFill>
                  <a:srgbClr val="414141"/>
                </a:solidFill>
                <a:latin typeface="Courier 10 Pitch"/>
                <a:ea typeface="ヒラギノ角ゴ ProN W3"/>
              </a:rPr>
              <a:t>      {"Label":"politicallocation","ForDisplay":true},{"Type":"property",</a:t>
            </a:r>
            <a:endParaRPr/>
          </a:p>
          <a:p>
            <a:pPr>
              <a:lnSpc>
                <a:spcPct val="100000"/>
              </a:lnSpc>
            </a:pPr>
            <a:r>
              <a:rPr lang="en-US" sz="1200">
                <a:solidFill>
                  <a:srgbClr val="414141"/>
                </a:solidFill>
                <a:latin typeface="Courier 10 Pitch"/>
                <a:ea typeface="ヒラギノ角ゴ ProN W3"/>
              </a:rPr>
              <a:t>        "Label":"Agency","ForDisplay":true},{"Label":"Images","ForDisplay":</a:t>
            </a:r>
            <a:endParaRPr/>
          </a:p>
          <a:p>
            <a:pPr>
              <a:lnSpc>
                <a:spcPct val="100000"/>
              </a:lnSpc>
            </a:pPr>
            <a:r>
              <a:rPr lang="en-US" sz="1200">
                <a:solidFill>
                  <a:srgbClr val="414141"/>
                </a:solidFill>
                <a:latin typeface="Courier 10 Pitch"/>
                <a:ea typeface="ヒラギノ角ゴ ProN W3"/>
              </a:rPr>
              <a:t>        true}],"MetadataLevel":0,"ResourceGroups":[{"Id":</a:t>
            </a:r>
            <a:endParaRPr/>
          </a:p>
          <a:p>
            <a:pPr>
              <a:lnSpc>
                <a:spcPct val="100000"/>
              </a:lnSpc>
            </a:pPr>
            <a:r>
              <a:rPr lang="en-US" sz="1200">
                <a:solidFill>
                  <a:srgbClr val="414141"/>
                </a:solidFill>
                <a:latin typeface="Courier 10 Pitch"/>
                <a:ea typeface="ヒラギノ角ゴ ProN W3"/>
              </a:rPr>
              <a:t>        "COCONet Jamaica Cays 2012","Label":"COCONet Jamaica Cays 2012"}],</a:t>
            </a:r>
            <a:endParaRPr/>
          </a:p>
          <a:p>
            <a:pPr>
              <a:lnSpc>
                <a:spcPct val="100000"/>
              </a:lnSpc>
            </a:pPr>
            <a:r>
              <a:rPr lang="en-US" sz="1200">
                <a:solidFill>
                  <a:srgbClr val="414141"/>
                </a:solidFill>
                <a:latin typeface="Courier 10 Pitch"/>
                <a:ea typeface="ヒラギノ角ゴ ProN W3"/>
              </a:rPr>
              <a:t>    "RelatedResources":[],"EarthLocation":{"Latitude":17.4155,"Longitude":</a:t>
            </a:r>
            <a:endParaRPr/>
          </a:p>
          <a:p>
            <a:pPr>
              <a:lnSpc>
                <a:spcPct val="100000"/>
              </a:lnSpc>
            </a:pPr>
            <a:r>
              <a:rPr lang="en-US" sz="1200">
                <a:solidFill>
                  <a:srgbClr val="414141"/>
                </a:solidFill>
                <a:latin typeface="Courier 10 Pitch"/>
                <a:ea typeface="ヒラギノ角ゴ ProN W3"/>
              </a:rPr>
              <a:t>      -75.9704,"Elevation":-17.86,"X":NaN,"Y":NaN,"Z":NaN},"FromDate":</a:t>
            </a:r>
            <a:endParaRPr/>
          </a:p>
          <a:p>
            <a:pPr>
              <a:lnSpc>
                <a:spcPct val="100000"/>
              </a:lnSpc>
            </a:pPr>
            <a:r>
              <a:rPr lang="en-US" sz="1200">
                <a:solidFill>
                  <a:srgbClr val="414141"/>
                </a:solidFill>
                <a:latin typeface="Courier 10 Pitch"/>
                <a:ea typeface="ヒラギノ角ゴ ProN W3"/>
              </a:rPr>
              <a:t>    "Feb 22, 2007","ToDate":"May 7, 2012","SampleInterval":0.0},{"Id":</a:t>
            </a:r>
            <a:endParaRPr/>
          </a:p>
          <a:p>
            <a:pPr>
              <a:lnSpc>
                <a:spcPct val="100000"/>
              </a:lnSpc>
            </a:pPr>
            <a:r>
              <a:rPr lang="en-US" sz="1200">
                <a:solidFill>
                  <a:srgbClr val="414141"/>
                </a:solidFill>
                <a:latin typeface="Courier 10 Pitch"/>
                <a:ea typeface="ヒラギノ角ゴ ProN W3"/>
              </a:rPr>
              <a:t>    "PEDR","Type":{"Id":"gnss.site.episodic","Label":"gnss.site.episodic"},</a:t>
            </a:r>
            <a:endParaRPr/>
          </a:p>
          <a:p>
            <a:pPr>
              <a:lnSpc>
                <a:spcPct val="100000"/>
              </a:lnSpc>
            </a:pPr>
            <a:r>
              <a:rPr lang="en-US" sz="1200">
                <a:solidFill>
                  <a:srgbClr val="414141"/>
                </a:solidFill>
                <a:latin typeface="Courier 10 Pitch"/>
                <a:ea typeface="ヒラギノ角ゴ ProN W3"/>
              </a:rPr>
              <a:t>    "ShortName":"PEDR","LongName":"PEDR","Metadata":[{"Label":</a:t>
            </a:r>
            <a:endParaRPr/>
          </a:p>
          <a:p>
            <a:pPr>
              <a:lnSpc>
                <a:spcPct val="100000"/>
              </a:lnSpc>
            </a:pPr>
            <a:r>
              <a:rPr lang="en-US" sz="1200">
                <a:solidFill>
                  <a:srgbClr val="414141"/>
                </a:solidFill>
                <a:latin typeface="Courier 10 Pitch"/>
                <a:ea typeface="ヒラギノ角ゴ ProN W3"/>
              </a:rPr>
              <a:t>        "politicallocation","ForDisplay":true},{"Type":"property","Label":</a:t>
            </a:r>
            <a:endParaRPr/>
          </a:p>
          <a:p>
            <a:pPr>
              <a:lnSpc>
                <a:spcPct val="100000"/>
              </a:lnSpc>
            </a:pPr>
            <a:r>
              <a:rPr lang="en-US" sz="1200">
                <a:solidFill>
                  <a:srgbClr val="414141"/>
                </a:solidFill>
                <a:latin typeface="Courier 10 Pitch"/>
                <a:ea typeface="ヒラギノ角ゴ ProN W3"/>
              </a:rPr>
              <a:t>        "Agency","ForDisplay":true},{"Label":"Images","ForDisplay":true}],</a:t>
            </a:r>
            <a:endParaRPr/>
          </a:p>
          <a:p>
            <a:pPr>
              <a:lnSpc>
                <a:spcPct val="100000"/>
              </a:lnSpc>
            </a:pPr>
            <a:r>
              <a:rPr lang="en-US" sz="1200">
                <a:solidFill>
                  <a:srgbClr val="414141"/>
                </a:solidFill>
                <a:latin typeface="Courier 10 Pitch"/>
                <a:ea typeface="ヒラギノ角ゴ ProN W3"/>
              </a:rPr>
              <a:t>    "MetadataLevel":0,"ResourceGroups":[{"Id":"COCONet Jamaica Cays 2012",</a:t>
            </a:r>
            <a:endParaRPr/>
          </a:p>
          <a:p>
            <a:pPr>
              <a:lnSpc>
                <a:spcPct val="100000"/>
              </a:lnSpc>
            </a:pPr>
            <a:r>
              <a:rPr lang="en-US" sz="1200">
                <a:solidFill>
                  <a:srgbClr val="414141"/>
                </a:solidFill>
                <a:latin typeface="Courier 10 Pitch"/>
                <a:ea typeface="ヒラギノ角ゴ ProN W3"/>
              </a:rPr>
              <a:t>        "Label":"COCONet Jamaica Cays 2012"}],"RelatedResources":[],</a:t>
            </a:r>
            <a:endParaRPr/>
          </a:p>
          <a:p>
            <a:pPr>
              <a:lnSpc>
                <a:spcPct val="100000"/>
              </a:lnSpc>
            </a:pPr>
            <a:r>
              <a:rPr lang="en-US" sz="1200">
                <a:solidFill>
                  <a:srgbClr val="414141"/>
                </a:solidFill>
                <a:latin typeface="Courier 10 Pitch"/>
                <a:ea typeface="ヒラギノ角ゴ ProN W3"/>
              </a:rPr>
              <a:t>    "EarthLocation":{"Latitude":17.021,"Longitude":-77.7843,"Elevation":</a:t>
            </a:r>
            <a:endParaRPr/>
          </a:p>
          <a:p>
            <a:pPr>
              <a:lnSpc>
                <a:spcPct val="100000"/>
              </a:lnSpc>
            </a:pPr>
            <a:r>
              <a:rPr lang="en-US" sz="1200">
                <a:solidFill>
                  <a:srgbClr val="414141"/>
                </a:solidFill>
                <a:latin typeface="Courier 10 Pitch"/>
                <a:ea typeface="ヒラギノ角ゴ ProN W3"/>
              </a:rPr>
              <a:t>      -10.34,"X":NaN,"Y":NaN,"Z":NaN},"FromDate":"May 24, 2005","ToDate":</a:t>
            </a:r>
            <a:endParaRPr/>
          </a:p>
          <a:p>
            <a:pPr>
              <a:lnSpc>
                <a:spcPct val="100000"/>
              </a:lnSpc>
            </a:pPr>
            <a:r>
              <a:rPr lang="en-US" sz="1200">
                <a:solidFill>
                  <a:srgbClr val="414141"/>
                </a:solidFill>
                <a:latin typeface="Courier 10 Pitch"/>
                <a:ea typeface="ヒラギノ角ゴ ProN W3"/>
              </a:rPr>
              <a:t>    "Mar 20, 2012","SampleInterval":0.0}</a:t>
            </a:r>
            <a:r>
              <a:rPr lang="en-US">
                <a:solidFill>
                  <a:srgbClr val="414141"/>
                </a:solidFill>
                <a:latin typeface="Arial"/>
                <a:ea typeface="ヒラギノ角ゴ ProN W3"/>
              </a:rPr>
              <a:t> </a:t>
            </a:r>
            <a:endParaRPr/>
          </a:p>
        </p:txBody>
      </p:sp>
      <p:sp>
        <p:nvSpPr>
          <p:cNvPr id="219"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p:txBody>
      </p:sp>
      <p:sp>
        <p:nvSpPr>
          <p:cNvPr id="220"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3128400" y="182880"/>
            <a:ext cx="493776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Collaborators</a:t>
            </a:r>
            <a:endParaRPr/>
          </a:p>
        </p:txBody>
      </p:sp>
      <p:sp>
        <p:nvSpPr>
          <p:cNvPr id="90" name="CustomShape 2"/>
          <p:cNvSpPr/>
          <p:nvPr/>
        </p:nvSpPr>
        <p:spPr>
          <a:xfrm>
            <a:off x="640080" y="1188720"/>
            <a:ext cx="7991280" cy="344592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91" name="CustomShape 3"/>
          <p:cNvSpPr/>
          <p:nvPr/>
        </p:nvSpPr>
        <p:spPr>
          <a:xfrm>
            <a:off x="355680" y="2717640"/>
            <a:ext cx="8254800" cy="914760"/>
          </a:xfrm>
          <a:prstGeom prst="rect">
            <a:avLst/>
          </a:prstGeom>
          <a:noFill/>
        </p:spPr>
      </p:sp>
      <p:sp>
        <p:nvSpPr>
          <p:cNvPr id="92" name="TextShape 4"/>
          <p:cNvSpPr txBox="1"/>
          <p:nvPr/>
        </p:nvSpPr>
        <p:spPr>
          <a:xfrm>
            <a:off x="822960" y="1005840"/>
            <a:ext cx="8321040" cy="5486400"/>
          </a:xfrm>
          <a:prstGeom prst="rect">
            <a:avLst/>
          </a:prstGeom>
        </p:spPr>
        <p:txBody>
          <a:bodyPr wrap="none" lIns="90000" tIns="45000" rIns="90000" bIns="45000"/>
          <a:lstStyle/>
          <a:p>
            <a:pPr>
              <a:lnSpc>
                <a:spcPct val="100000"/>
              </a:lnSpc>
            </a:pPr>
            <a:endParaRPr dirty="0"/>
          </a:p>
          <a:p>
            <a:pPr>
              <a:lnSpc>
                <a:spcPct val="100000"/>
              </a:lnSpc>
            </a:pPr>
            <a:r>
              <a:rPr lang="en-US" sz="2000" dirty="0" smtClean="0">
                <a:solidFill>
                  <a:srgbClr val="414141"/>
                </a:solidFill>
                <a:latin typeface="Arial"/>
                <a:ea typeface="ヒラギノ角ゴ ProN W3"/>
              </a:rPr>
              <a:t>European GSAC </a:t>
            </a:r>
            <a:r>
              <a:rPr lang="en-US" sz="2000" dirty="0" smtClean="0">
                <a:solidFill>
                  <a:srgbClr val="414141"/>
                </a:solidFill>
                <a:latin typeface="Arial"/>
                <a:ea typeface="ヒラギノ角ゴ ProN W3"/>
              </a:rPr>
              <a:t>opera</a:t>
            </a:r>
            <a:r>
              <a:rPr lang="en-US" sz="2000" dirty="0" smtClean="0">
                <a:solidFill>
                  <a:srgbClr val="414141"/>
                </a:solidFill>
                <a:latin typeface="Arial"/>
                <a:ea typeface="ヒラギノ角ゴ ProN W3"/>
              </a:rPr>
              <a:t>tors</a:t>
            </a:r>
            <a:r>
              <a:rPr lang="en-US" sz="2000" dirty="0">
                <a:solidFill>
                  <a:srgbClr val="414141"/>
                </a:solidFill>
                <a:latin typeface="Arial"/>
                <a:ea typeface="ヒラギノ角ゴ ProN W3"/>
              </a:rPr>
              <a:t>, 2013 – 2014:</a:t>
            </a:r>
            <a:endParaRPr dirty="0"/>
          </a:p>
          <a:p>
            <a:pPr>
              <a:lnSpc>
                <a:spcPct val="100000"/>
              </a:lnSpc>
            </a:pPr>
            <a:endParaRPr dirty="0"/>
          </a:p>
          <a:p>
            <a:pPr>
              <a:lnSpc>
                <a:spcPct val="100000"/>
              </a:lnSpc>
            </a:pPr>
            <a:r>
              <a:rPr lang="en-US" dirty="0">
                <a:solidFill>
                  <a:srgbClr val="414141"/>
                </a:solidFill>
                <a:latin typeface="Arial"/>
                <a:ea typeface="ヒラギノ角ゴ ProN W3"/>
              </a:rPr>
              <a:t>INGV, </a:t>
            </a:r>
            <a:r>
              <a:rPr lang="en-US" dirty="0" err="1">
                <a:solidFill>
                  <a:srgbClr val="414141"/>
                </a:solidFill>
                <a:latin typeface="Arial"/>
                <a:ea typeface="ヒラギノ角ゴ ProN W3"/>
              </a:rPr>
              <a:t>Grottominarda</a:t>
            </a:r>
            <a:r>
              <a:rPr lang="en-US" dirty="0">
                <a:solidFill>
                  <a:srgbClr val="414141"/>
                </a:solidFill>
                <a:latin typeface="Arial"/>
                <a:ea typeface="ヒラギノ角ゴ ProN W3"/>
              </a:rPr>
              <a:t>, Italy. RING network.</a:t>
            </a:r>
            <a:endParaRPr dirty="0"/>
          </a:p>
          <a:p>
            <a:pPr>
              <a:lnSpc>
                <a:spcPct val="100000"/>
              </a:lnSpc>
            </a:pPr>
            <a:endParaRPr dirty="0"/>
          </a:p>
          <a:p>
            <a:pPr>
              <a:lnSpc>
                <a:spcPct val="100000"/>
              </a:lnSpc>
            </a:pPr>
            <a:r>
              <a:rPr lang="en-US" dirty="0">
                <a:solidFill>
                  <a:srgbClr val="414141"/>
                </a:solidFill>
                <a:latin typeface="Arial"/>
                <a:ea typeface="ヒラギノ角ゴ ProN W3"/>
              </a:rPr>
              <a:t>SEGAL, </a:t>
            </a:r>
            <a:r>
              <a:rPr lang="en-US" dirty="0" err="1">
                <a:solidFill>
                  <a:srgbClr val="414141"/>
                </a:solidFill>
                <a:latin typeface="Arial"/>
                <a:ea typeface="ヒラギノ角ゴ ProN W3"/>
              </a:rPr>
              <a:t>Universidade</a:t>
            </a:r>
            <a:r>
              <a:rPr lang="en-US" dirty="0">
                <a:solidFill>
                  <a:srgbClr val="414141"/>
                </a:solidFill>
                <a:latin typeface="Arial"/>
                <a:ea typeface="ヒラギノ角ゴ ProN W3"/>
              </a:rPr>
              <a:t> da Beira Interior, </a:t>
            </a:r>
            <a:r>
              <a:rPr lang="en-US" dirty="0" err="1">
                <a:solidFill>
                  <a:srgbClr val="414141"/>
                </a:solidFill>
                <a:latin typeface="Arial"/>
                <a:ea typeface="ヒラギノ角ゴ ProN W3"/>
              </a:rPr>
              <a:t>Covilhã</a:t>
            </a:r>
            <a:r>
              <a:rPr lang="en-US" dirty="0">
                <a:solidFill>
                  <a:srgbClr val="414141"/>
                </a:solidFill>
                <a:latin typeface="Arial"/>
                <a:ea typeface="ヒラギノ角ゴ ProN W3"/>
              </a:rPr>
              <a:t>, Portugal.  SEGAL network</a:t>
            </a:r>
            <a:endParaRPr dirty="0"/>
          </a:p>
          <a:p>
            <a:pPr>
              <a:lnSpc>
                <a:spcPct val="100000"/>
              </a:lnSpc>
            </a:pPr>
            <a:endParaRPr dirty="0"/>
          </a:p>
          <a:p>
            <a:pPr>
              <a:lnSpc>
                <a:spcPct val="100000"/>
              </a:lnSpc>
            </a:pPr>
            <a:r>
              <a:rPr lang="en-US" dirty="0">
                <a:solidFill>
                  <a:srgbClr val="414141"/>
                </a:solidFill>
                <a:latin typeface="Arial"/>
                <a:ea typeface="ヒラギノ角ゴ ProN W3"/>
              </a:rPr>
              <a:t>National Observatory of Athens, Greece.  </a:t>
            </a:r>
            <a:r>
              <a:rPr lang="en-US" dirty="0" err="1">
                <a:solidFill>
                  <a:srgbClr val="414141"/>
                </a:solidFill>
                <a:latin typeface="Arial"/>
                <a:ea typeface="ヒラギノ角ゴ ProN W3"/>
              </a:rPr>
              <a:t>NOANet</a:t>
            </a:r>
            <a:endParaRPr dirty="0"/>
          </a:p>
          <a:p>
            <a:pPr>
              <a:lnSpc>
                <a:spcPct val="100000"/>
              </a:lnSpc>
            </a:pPr>
            <a:endParaRPr dirty="0"/>
          </a:p>
          <a:p>
            <a:pPr>
              <a:lnSpc>
                <a:spcPct val="100000"/>
              </a:lnSpc>
            </a:pPr>
            <a:r>
              <a:rPr lang="en-US" dirty="0" err="1">
                <a:solidFill>
                  <a:srgbClr val="414141"/>
                </a:solidFill>
                <a:latin typeface="Arial"/>
                <a:ea typeface="ヒラギノ角ゴ ProN W3"/>
              </a:rPr>
              <a:t>Geoazur</a:t>
            </a:r>
            <a:r>
              <a:rPr lang="en-US" dirty="0">
                <a:solidFill>
                  <a:srgbClr val="414141"/>
                </a:solidFill>
                <a:latin typeface="Arial"/>
                <a:ea typeface="ヒラギノ角ゴ ProN W3"/>
              </a:rPr>
              <a:t>, </a:t>
            </a:r>
            <a:r>
              <a:rPr lang="en-US" dirty="0" err="1">
                <a:solidFill>
                  <a:srgbClr val="414141"/>
                </a:solidFill>
                <a:latin typeface="Arial"/>
                <a:ea typeface="ヒラギノ角ゴ ProN W3"/>
              </a:rPr>
              <a:t>Université</a:t>
            </a:r>
            <a:r>
              <a:rPr lang="en-US" dirty="0">
                <a:solidFill>
                  <a:srgbClr val="414141"/>
                </a:solidFill>
                <a:latin typeface="Arial"/>
                <a:ea typeface="ヒラギノ角ゴ ProN W3"/>
              </a:rPr>
              <a:t> de Nice - Sophia-</a:t>
            </a:r>
            <a:r>
              <a:rPr lang="en-US" dirty="0" err="1">
                <a:solidFill>
                  <a:srgbClr val="414141"/>
                </a:solidFill>
                <a:latin typeface="Arial"/>
                <a:ea typeface="ヒラギノ角ゴ ProN W3"/>
              </a:rPr>
              <a:t>Antipolis</a:t>
            </a:r>
            <a:r>
              <a:rPr lang="en-US" dirty="0">
                <a:solidFill>
                  <a:srgbClr val="414141"/>
                </a:solidFill>
                <a:latin typeface="Arial"/>
                <a:ea typeface="ヒラギノ角ゴ ProN W3"/>
              </a:rPr>
              <a:t>, France.  RENAG &amp; RPG</a:t>
            </a:r>
            <a:endParaRPr dirty="0"/>
          </a:p>
          <a:p>
            <a:pPr>
              <a:lnSpc>
                <a:spcPct val="100000"/>
              </a:lnSpc>
            </a:pPr>
            <a:endParaRPr dirty="0"/>
          </a:p>
          <a:p>
            <a:pPr>
              <a:lnSpc>
                <a:spcPct val="100000"/>
              </a:lnSpc>
            </a:pPr>
            <a:r>
              <a:rPr lang="en-US" dirty="0">
                <a:solidFill>
                  <a:srgbClr val="414141"/>
                </a:solidFill>
                <a:latin typeface="Arial"/>
                <a:ea typeface="ヒラギノ角ゴ ProN W3"/>
              </a:rPr>
              <a:t>Royal Observatory of Belgium, for the European Permanent Network </a:t>
            </a:r>
            <a:endParaRPr lang="en-US" dirty="0" smtClean="0">
              <a:solidFill>
                <a:srgbClr val="414141"/>
              </a:solidFill>
              <a:latin typeface="Arial"/>
              <a:ea typeface="ヒラギノ角ゴ ProN W3"/>
            </a:endParaRPr>
          </a:p>
          <a:p>
            <a:pPr>
              <a:lnSpc>
                <a:spcPct val="100000"/>
              </a:lnSpc>
            </a:pPr>
            <a:r>
              <a:rPr lang="en-US" dirty="0" smtClean="0">
                <a:solidFill>
                  <a:srgbClr val="414141"/>
                </a:solidFill>
                <a:latin typeface="Arial"/>
                <a:ea typeface="ヒラギノ角ゴ ProN W3"/>
              </a:rPr>
              <a:t>Central </a:t>
            </a:r>
            <a:r>
              <a:rPr lang="en-US" dirty="0">
                <a:solidFill>
                  <a:srgbClr val="414141"/>
                </a:solidFill>
                <a:latin typeface="Arial"/>
                <a:ea typeface="ヒラギノ角ゴ ProN W3"/>
              </a:rPr>
              <a:t>Bureau.  EPN network</a:t>
            </a:r>
            <a:endParaRPr dirty="0"/>
          </a:p>
          <a:p>
            <a:pPr>
              <a:lnSpc>
                <a:spcPct val="100000"/>
              </a:lnSpc>
            </a:pPr>
            <a:endParaRPr dirty="0"/>
          </a:p>
          <a:p>
            <a:pPr>
              <a:lnSpc>
                <a:spcPct val="100000"/>
              </a:lnSpc>
            </a:pPr>
            <a:r>
              <a:rPr lang="en-US" dirty="0">
                <a:solidFill>
                  <a:srgbClr val="414141"/>
                </a:solidFill>
                <a:latin typeface="Arial"/>
                <a:ea typeface="ヒラギノ角ゴ ProN W3"/>
              </a:rPr>
              <a:t>The Icelandic Meteorological Office (IMO) / </a:t>
            </a:r>
            <a:r>
              <a:rPr lang="en-US" dirty="0" err="1">
                <a:solidFill>
                  <a:srgbClr val="414141"/>
                </a:solidFill>
                <a:latin typeface="Arial"/>
                <a:ea typeface="ヒラギノ角ゴ ProN W3"/>
              </a:rPr>
              <a:t>Veðurstofa</a:t>
            </a:r>
            <a:r>
              <a:rPr lang="en-US" dirty="0">
                <a:solidFill>
                  <a:srgbClr val="414141"/>
                </a:solidFill>
                <a:latin typeface="Arial"/>
                <a:ea typeface="ヒラギノ角ゴ ProN W3"/>
              </a:rPr>
              <a:t> </a:t>
            </a:r>
            <a:r>
              <a:rPr lang="en-US" dirty="0" err="1">
                <a:solidFill>
                  <a:srgbClr val="414141"/>
                </a:solidFill>
                <a:latin typeface="Arial"/>
                <a:ea typeface="ヒラギノ角ゴ ProN W3"/>
              </a:rPr>
              <a:t>Íslands</a:t>
            </a:r>
            <a:r>
              <a:rPr lang="en-US" dirty="0">
                <a:solidFill>
                  <a:srgbClr val="414141"/>
                </a:solidFill>
                <a:latin typeface="Arial"/>
                <a:ea typeface="ヒラギノ角ゴ ProN W3"/>
              </a:rPr>
              <a:t>, </a:t>
            </a:r>
            <a:r>
              <a:rPr lang="en-US" dirty="0" err="1">
                <a:solidFill>
                  <a:srgbClr val="414141"/>
                </a:solidFill>
                <a:latin typeface="Arial"/>
                <a:ea typeface="ヒラギノ角ゴ ProN W3"/>
              </a:rPr>
              <a:t>Rejkyavik</a:t>
            </a:r>
            <a:endParaRPr dirty="0"/>
          </a:p>
          <a:p>
            <a:pPr>
              <a:lnSpc>
                <a:spcPct val="100000"/>
              </a:lnSpc>
            </a:pPr>
            <a:endParaRPr dirty="0"/>
          </a:p>
          <a:p>
            <a:pPr>
              <a:lnSpc>
                <a:spcPct val="100000"/>
              </a:lnSpc>
            </a:pPr>
            <a:r>
              <a:rPr lang="en-US" dirty="0">
                <a:solidFill>
                  <a:srgbClr val="414141"/>
                </a:solidFill>
                <a:latin typeface="Arial"/>
                <a:ea typeface="ヒラギノ角ゴ ProN W3"/>
              </a:rPr>
              <a:t>National Technical University of Athens, </a:t>
            </a:r>
            <a:r>
              <a:rPr lang="en-US" dirty="0" err="1">
                <a:solidFill>
                  <a:srgbClr val="414141"/>
                </a:solidFill>
                <a:latin typeface="Arial"/>
                <a:ea typeface="ヒラギノ角ゴ ProN W3"/>
              </a:rPr>
              <a:t>Dionysos</a:t>
            </a:r>
            <a:r>
              <a:rPr lang="en-US" dirty="0">
                <a:solidFill>
                  <a:srgbClr val="414141"/>
                </a:solidFill>
                <a:latin typeface="Arial"/>
                <a:ea typeface="ヒラギノ角ゴ ProN W3"/>
              </a:rPr>
              <a:t> Satellite </a:t>
            </a:r>
            <a:r>
              <a:rPr lang="en-US" dirty="0" smtClean="0">
                <a:solidFill>
                  <a:srgbClr val="414141"/>
                </a:solidFill>
                <a:latin typeface="Arial"/>
                <a:ea typeface="ヒラギノ角ゴ ProN W3"/>
              </a:rPr>
              <a:t>Observatory</a:t>
            </a:r>
            <a:endParaRPr lang="en-US" dirty="0">
              <a:solidFill>
                <a:srgbClr val="414141"/>
              </a:solidFill>
              <a:latin typeface="Arial"/>
              <a:ea typeface="ヒラギノ角ゴ ProN W3"/>
            </a:endParaRPr>
          </a:p>
          <a:p>
            <a:pPr>
              <a:lnSpc>
                <a:spcPct val="100000"/>
              </a:lnSpc>
            </a:pPr>
            <a:endParaRPr dirty="0"/>
          </a:p>
          <a:p>
            <a:pPr>
              <a:lnSpc>
                <a:spcPct val="100000"/>
              </a:lnSpc>
            </a:pPr>
            <a:r>
              <a:rPr lang="en-US" dirty="0" err="1">
                <a:solidFill>
                  <a:srgbClr val="414141"/>
                </a:solidFill>
                <a:latin typeface="Arial"/>
                <a:ea typeface="ヒラギノ角ゴ ProN W3"/>
              </a:rPr>
              <a:t>Istituto</a:t>
            </a:r>
            <a:r>
              <a:rPr lang="en-US" dirty="0">
                <a:solidFill>
                  <a:srgbClr val="414141"/>
                </a:solidFill>
                <a:latin typeface="Arial"/>
                <a:ea typeface="ヒラギノ角ゴ ProN W3"/>
              </a:rPr>
              <a:t> </a:t>
            </a:r>
            <a:r>
              <a:rPr lang="en-US" dirty="0" err="1">
                <a:solidFill>
                  <a:srgbClr val="414141"/>
                </a:solidFill>
                <a:latin typeface="Arial"/>
                <a:ea typeface="ヒラギノ角ゴ ProN W3"/>
              </a:rPr>
              <a:t>Nazionale</a:t>
            </a:r>
            <a:r>
              <a:rPr lang="en-US" dirty="0">
                <a:solidFill>
                  <a:srgbClr val="414141"/>
                </a:solidFill>
                <a:latin typeface="Arial"/>
                <a:ea typeface="ヒラギノ角ゴ ProN W3"/>
              </a:rPr>
              <a:t> di </a:t>
            </a:r>
            <a:r>
              <a:rPr lang="en-US" dirty="0" err="1">
                <a:solidFill>
                  <a:srgbClr val="414141"/>
                </a:solidFill>
                <a:latin typeface="Arial"/>
                <a:ea typeface="ヒラギノ角ゴ ProN W3"/>
              </a:rPr>
              <a:t>Oceanografia</a:t>
            </a:r>
            <a:r>
              <a:rPr lang="en-US" dirty="0">
                <a:solidFill>
                  <a:srgbClr val="414141"/>
                </a:solidFill>
                <a:latin typeface="Arial"/>
                <a:ea typeface="ヒラギノ角ゴ ProN W3"/>
              </a:rPr>
              <a:t> e di </a:t>
            </a:r>
            <a:r>
              <a:rPr lang="en-US" dirty="0" err="1">
                <a:solidFill>
                  <a:srgbClr val="414141"/>
                </a:solidFill>
                <a:latin typeface="Arial"/>
                <a:ea typeface="ヒラギノ角ゴ ProN W3"/>
              </a:rPr>
              <a:t>Geofisica</a:t>
            </a:r>
            <a:r>
              <a:rPr lang="en-US" dirty="0">
                <a:solidFill>
                  <a:srgbClr val="414141"/>
                </a:solidFill>
                <a:latin typeface="Arial"/>
                <a:ea typeface="ヒラギノ角ゴ ProN W3"/>
              </a:rPr>
              <a:t> </a:t>
            </a:r>
            <a:r>
              <a:rPr lang="en-US" dirty="0" err="1">
                <a:solidFill>
                  <a:srgbClr val="414141"/>
                </a:solidFill>
                <a:latin typeface="Arial"/>
                <a:ea typeface="ヒラギノ角ゴ ProN W3"/>
              </a:rPr>
              <a:t>Sperimentale</a:t>
            </a:r>
            <a:r>
              <a:rPr lang="en-US" dirty="0">
                <a:solidFill>
                  <a:srgbClr val="414141"/>
                </a:solidFill>
                <a:latin typeface="Arial"/>
                <a:ea typeface="ヒラギノ角ゴ ProN W3"/>
              </a:rPr>
              <a:t> - OGS, Udine</a:t>
            </a:r>
            <a:endParaRPr dirty="0"/>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result formats: </a:t>
            </a:r>
            <a:endParaRPr/>
          </a:p>
          <a:p>
            <a:pPr>
              <a:lnSpc>
                <a:spcPct val="100000"/>
              </a:lnSpc>
            </a:pPr>
            <a:r>
              <a:rPr lang="en-US" sz="2400">
                <a:solidFill>
                  <a:srgbClr val="280099"/>
                </a:solidFill>
                <a:latin typeface="Gill Sans Light"/>
                <a:ea typeface="ヒラギノ角ゴ ProN W3"/>
              </a:rPr>
              <a:t>GSAC Plain Text</a:t>
            </a:r>
            <a:r>
              <a:rPr lang="en-US" sz="2800">
                <a:solidFill>
                  <a:srgbClr val="280099"/>
                </a:solidFill>
                <a:latin typeface="Gill Sans Light"/>
                <a:ea typeface="ヒラギノ角ゴ ProN W3"/>
              </a:rPr>
              <a:t> </a:t>
            </a:r>
            <a:endParaRPr/>
          </a:p>
        </p:txBody>
      </p:sp>
      <p:sp>
        <p:nvSpPr>
          <p:cNvPr id="222" name="CustomShape 2"/>
          <p:cNvSpPr/>
          <p:nvPr/>
        </p:nvSpPr>
        <p:spPr>
          <a:xfrm>
            <a:off x="731520" y="1645920"/>
            <a:ext cx="7863840" cy="3762000"/>
          </a:xfrm>
          <a:prstGeom prst="rect">
            <a:avLst/>
          </a:prstGeom>
          <a:noFill/>
        </p:spPr>
      </p:sp>
      <p:sp>
        <p:nvSpPr>
          <p:cNvPr id="223"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p:txBody>
      </p:sp>
      <p:sp>
        <p:nvSpPr>
          <p:cNvPr id="224" name="CustomShape 4"/>
          <p:cNvSpPr/>
          <p:nvPr/>
        </p:nvSpPr>
        <p:spPr>
          <a:xfrm>
            <a:off x="355680" y="2717640"/>
            <a:ext cx="8254800" cy="914760"/>
          </a:xfrm>
          <a:prstGeom prst="rect">
            <a:avLst/>
          </a:prstGeom>
          <a:noFill/>
        </p:spPr>
      </p:sp>
      <p:sp>
        <p:nvSpPr>
          <p:cNvPr id="225" name="TextShape 5"/>
          <p:cNvSpPr txBox="1"/>
          <p:nvPr/>
        </p:nvSpPr>
        <p:spPr>
          <a:xfrm>
            <a:off x="1525414" y="965895"/>
            <a:ext cx="6276600" cy="5613840"/>
          </a:xfrm>
          <a:prstGeom prst="rect">
            <a:avLst/>
          </a:prstGeom>
        </p:spPr>
        <p:txBody>
          <a:bodyPr wrap="none" lIns="90000" tIns="45000" rIns="90000" bIns="45000"/>
          <a:lstStyle/>
          <a:p>
            <a:r>
              <a:rPr lang="en-US" dirty="0"/>
              <a:t>   </a:t>
            </a:r>
            <a:r>
              <a:rPr lang="en-US" sz="900" dirty="0">
                <a:latin typeface="Courier 10 Pitch"/>
              </a:rPr>
              <a:t>GSAC data </a:t>
            </a:r>
            <a:r>
              <a:rPr lang="en-US" sz="900" dirty="0" err="1">
                <a:latin typeface="Courier 10 Pitch"/>
              </a:rPr>
              <a:t>respository</a:t>
            </a:r>
            <a:r>
              <a:rPr lang="en-US" sz="900" dirty="0">
                <a:latin typeface="Courier 10 Pitch"/>
              </a:rPr>
              <a:t>: site information in plain text for visual inspection. </a:t>
            </a:r>
            <a:endParaRPr dirty="0"/>
          </a:p>
          <a:p>
            <a:r>
              <a:rPr lang="en-US" sz="900" dirty="0">
                <a:latin typeface="Courier 10 Pitch"/>
              </a:rPr>
              <a:t>   Generated by the </a:t>
            </a:r>
            <a:r>
              <a:rPr lang="en-US" sz="900" dirty="0" err="1">
                <a:latin typeface="Courier 10 Pitch"/>
              </a:rPr>
              <a:t>COCONet</a:t>
            </a:r>
            <a:r>
              <a:rPr lang="en-US" sz="900" dirty="0">
                <a:latin typeface="Courier 10 Pitch"/>
              </a:rPr>
              <a:t> GSAC Repository on 2014-03-17 13:30:45 </a:t>
            </a:r>
            <a:endParaRPr dirty="0"/>
          </a:p>
          <a:p>
            <a:r>
              <a:rPr lang="en-US" sz="900" dirty="0">
                <a:latin typeface="Courier 10 Pitch"/>
              </a:rPr>
              <a:t>   Empty times (no characters) may mean 'not removed' or 'no change.' </a:t>
            </a:r>
            <a:endParaRPr dirty="0"/>
          </a:p>
          <a:p>
            <a:r>
              <a:rPr lang="en-US" sz="900" dirty="0">
                <a:latin typeface="Courier 10 Pitch"/>
              </a:rPr>
              <a:t>   This format may change without notice. Not intended for computer processing. </a:t>
            </a:r>
            <a:endParaRPr dirty="0"/>
          </a:p>
          <a:p>
            <a:r>
              <a:rPr lang="en-US" sz="900" dirty="0">
                <a:latin typeface="Courier 10 Pitch"/>
              </a:rPr>
              <a:t> </a:t>
            </a:r>
            <a:endParaRPr dirty="0"/>
          </a:p>
          <a:p>
            <a:r>
              <a:rPr lang="en-US" sz="900" dirty="0">
                <a:latin typeface="Courier 10 Pitch"/>
              </a:rPr>
              <a:t> site 1 (in this list):</a:t>
            </a:r>
            <a:endParaRPr dirty="0"/>
          </a:p>
          <a:p>
            <a:r>
              <a:rPr lang="en-US" sz="900" dirty="0">
                <a:latin typeface="Courier 10 Pitch"/>
              </a:rPr>
              <a:t> site four char ID:           MCAY</a:t>
            </a:r>
            <a:endParaRPr dirty="0"/>
          </a:p>
          <a:p>
            <a:r>
              <a:rPr lang="en-US" sz="900" dirty="0">
                <a:latin typeface="Courier 10 Pitch"/>
              </a:rPr>
              <a:t> site place name:             MCAY</a:t>
            </a:r>
            <a:endParaRPr dirty="0"/>
          </a:p>
          <a:p>
            <a:r>
              <a:rPr lang="en-US" sz="900" dirty="0">
                <a:latin typeface="Courier 10 Pitch"/>
              </a:rPr>
              <a:t> site continuous or campaign: </a:t>
            </a:r>
            <a:r>
              <a:rPr lang="en-US" sz="900" dirty="0" err="1">
                <a:latin typeface="Courier 10 Pitch"/>
              </a:rPr>
              <a:t>gnss.site.episodic</a:t>
            </a:r>
            <a:endParaRPr dirty="0"/>
          </a:p>
          <a:p>
            <a:r>
              <a:rPr lang="en-US" sz="900" dirty="0">
                <a:latin typeface="Courier 10 Pitch"/>
              </a:rPr>
              <a:t> site agency:                 </a:t>
            </a:r>
            <a:r>
              <a:rPr lang="en-US" sz="900" dirty="0" err="1">
                <a:latin typeface="Courier 10 Pitch"/>
              </a:rPr>
              <a:t>COCONet</a:t>
            </a:r>
            <a:r>
              <a:rPr lang="en-US" sz="900" dirty="0">
                <a:latin typeface="Courier 10 Pitch"/>
              </a:rPr>
              <a:t> (UNAVCO)</a:t>
            </a:r>
            <a:endParaRPr dirty="0"/>
          </a:p>
          <a:p>
            <a:r>
              <a:rPr lang="en-US" sz="900" dirty="0">
                <a:latin typeface="Courier 10 Pitch"/>
              </a:rPr>
              <a:t> site IERSDOMES:              </a:t>
            </a:r>
            <a:endParaRPr dirty="0"/>
          </a:p>
          <a:p>
            <a:r>
              <a:rPr lang="en-US" sz="900" dirty="0">
                <a:latin typeface="Courier 10 Pitch"/>
              </a:rPr>
              <a:t> site installed date:         2007-02-22 00:00:00</a:t>
            </a:r>
            <a:endParaRPr dirty="0"/>
          </a:p>
          <a:p>
            <a:r>
              <a:rPr lang="en-US" sz="900" dirty="0">
                <a:latin typeface="Courier 10 Pitch"/>
              </a:rPr>
              <a:t> site removed date:           2012-05-07 00:00:00</a:t>
            </a:r>
            <a:endParaRPr dirty="0"/>
          </a:p>
          <a:p>
            <a:r>
              <a:rPr lang="en-US" sz="900" dirty="0">
                <a:latin typeface="Courier 10 Pitch"/>
              </a:rPr>
              <a:t> site monument description:   </a:t>
            </a:r>
            <a:endParaRPr dirty="0"/>
          </a:p>
          <a:p>
            <a:r>
              <a:rPr lang="en-US" sz="900" dirty="0">
                <a:latin typeface="Courier 10 Pitch"/>
              </a:rPr>
              <a:t> site frequency standard:     </a:t>
            </a:r>
            <a:endParaRPr dirty="0"/>
          </a:p>
          <a:p>
            <a:r>
              <a:rPr lang="en-US" sz="900" dirty="0">
                <a:latin typeface="Courier 10 Pitch"/>
              </a:rPr>
              <a:t> site </a:t>
            </a:r>
            <a:r>
              <a:rPr lang="en-US" sz="900" dirty="0" err="1">
                <a:latin typeface="Courier 10 Pitch"/>
              </a:rPr>
              <a:t>cdp</a:t>
            </a:r>
            <a:r>
              <a:rPr lang="en-US" sz="900" dirty="0">
                <a:latin typeface="Courier 10 Pitch"/>
              </a:rPr>
              <a:t> number:             </a:t>
            </a:r>
            <a:endParaRPr dirty="0"/>
          </a:p>
          <a:p>
            <a:r>
              <a:rPr lang="en-US" sz="900" dirty="0">
                <a:latin typeface="Courier 10 Pitch"/>
              </a:rPr>
              <a:t> site country:                </a:t>
            </a:r>
            <a:endParaRPr dirty="0"/>
          </a:p>
          <a:p>
            <a:r>
              <a:rPr lang="en-US" sz="900" dirty="0">
                <a:latin typeface="Courier 10 Pitch"/>
              </a:rPr>
              <a:t> site state or province:      </a:t>
            </a:r>
            <a:endParaRPr dirty="0"/>
          </a:p>
          <a:p>
            <a:r>
              <a:rPr lang="en-US" sz="900" dirty="0">
                <a:latin typeface="Courier 10 Pitch"/>
              </a:rPr>
              <a:t> site city/place:             </a:t>
            </a:r>
            <a:endParaRPr dirty="0"/>
          </a:p>
          <a:p>
            <a:r>
              <a:rPr lang="en-US" sz="900" dirty="0">
                <a:latin typeface="Courier 10 Pitch"/>
              </a:rPr>
              <a:t> site latitude:               17.4155</a:t>
            </a:r>
            <a:endParaRPr dirty="0"/>
          </a:p>
          <a:p>
            <a:r>
              <a:rPr lang="en-US" sz="900" dirty="0">
                <a:latin typeface="Courier 10 Pitch"/>
              </a:rPr>
              <a:t> site longitude:              -75.9704</a:t>
            </a:r>
            <a:endParaRPr dirty="0"/>
          </a:p>
          <a:p>
            <a:r>
              <a:rPr lang="en-US" sz="900" dirty="0">
                <a:latin typeface="Courier 10 Pitch"/>
              </a:rPr>
              <a:t> site TRF or Datum name:      </a:t>
            </a:r>
            <a:endParaRPr dirty="0"/>
          </a:p>
          <a:p>
            <a:r>
              <a:rPr lang="en-US" sz="900" dirty="0">
                <a:latin typeface="Courier 10 Pitch"/>
              </a:rPr>
              <a:t> site ellipsoid height:       -17.86</a:t>
            </a:r>
            <a:endParaRPr dirty="0"/>
          </a:p>
          <a:p>
            <a:r>
              <a:rPr lang="en-US" sz="900" dirty="0">
                <a:latin typeface="Courier 10 Pitch"/>
              </a:rPr>
              <a:t> site ellipsoid name:         </a:t>
            </a:r>
            <a:endParaRPr dirty="0"/>
          </a:p>
          <a:p>
            <a:r>
              <a:rPr lang="en-US" sz="900" dirty="0">
                <a:latin typeface="Courier 10 Pitch"/>
              </a:rPr>
              <a:t> site X coordinate:           </a:t>
            </a:r>
            <a:endParaRPr dirty="0"/>
          </a:p>
          <a:p>
            <a:r>
              <a:rPr lang="en-US" sz="900" dirty="0">
                <a:latin typeface="Courier 10 Pitch"/>
              </a:rPr>
              <a:t> site Y coordinate:           </a:t>
            </a:r>
            <a:endParaRPr dirty="0"/>
          </a:p>
          <a:p>
            <a:r>
              <a:rPr lang="en-US" sz="900" dirty="0">
                <a:latin typeface="Courier 10 Pitch"/>
              </a:rPr>
              <a:t> site Z coordinate:           </a:t>
            </a:r>
            <a:endParaRPr dirty="0"/>
          </a:p>
          <a:p>
            <a:r>
              <a:rPr lang="en-US" sz="900" dirty="0">
                <a:latin typeface="Courier 10 Pitch"/>
              </a:rPr>
              <a:t> site elevation:               (height above geoid model)</a:t>
            </a:r>
            <a:endParaRPr dirty="0"/>
          </a:p>
          <a:p>
            <a:r>
              <a:rPr lang="en-US" sz="900" dirty="0">
                <a:latin typeface="Courier 10 Pitch"/>
              </a:rPr>
              <a:t> geoid model name:   </a:t>
            </a:r>
            <a:endParaRPr dirty="0"/>
          </a:p>
          <a:p>
            <a:r>
              <a:rPr lang="en-US" sz="900" dirty="0">
                <a:latin typeface="Courier 10 Pitch"/>
              </a:rPr>
              <a:t>    Receiver info; equipment session 1   </a:t>
            </a:r>
            <a:endParaRPr dirty="0"/>
          </a:p>
          <a:p>
            <a:r>
              <a:rPr lang="en-US" sz="900" dirty="0">
                <a:latin typeface="Courier 10 Pitch"/>
              </a:rPr>
              <a:t>      receiver type:          TRIMBLE 4000SSI     </a:t>
            </a:r>
            <a:endParaRPr dirty="0"/>
          </a:p>
          <a:p>
            <a:r>
              <a:rPr lang="en-US" sz="900" dirty="0">
                <a:latin typeface="Courier 10 Pitch"/>
              </a:rPr>
              <a:t>      receiver SN:            26980</a:t>
            </a:r>
            <a:endParaRPr dirty="0"/>
          </a:p>
          <a:p>
            <a:r>
              <a:rPr lang="en-US" sz="900" dirty="0">
                <a:latin typeface="Courier 10 Pitch"/>
              </a:rPr>
              <a:t>      receiver firmware </a:t>
            </a:r>
            <a:r>
              <a:rPr lang="en-US" sz="900" dirty="0" err="1">
                <a:latin typeface="Courier 10 Pitch"/>
              </a:rPr>
              <a:t>vers</a:t>
            </a:r>
            <a:r>
              <a:rPr lang="en-US" sz="900" dirty="0">
                <a:latin typeface="Courier 10 Pitch"/>
              </a:rPr>
              <a:t>: 7.19       </a:t>
            </a:r>
            <a:endParaRPr dirty="0"/>
          </a:p>
          <a:p>
            <a:r>
              <a:rPr lang="en-US" sz="900" dirty="0">
                <a:latin typeface="Courier 10 Pitch"/>
              </a:rPr>
              <a:t>      receiver firmware </a:t>
            </a:r>
            <a:r>
              <a:rPr lang="en-US" sz="900" dirty="0" err="1">
                <a:latin typeface="Courier 10 Pitch"/>
              </a:rPr>
              <a:t>SwVer</a:t>
            </a:r>
            <a:r>
              <a:rPr lang="en-US" sz="900" dirty="0">
                <a:latin typeface="Courier 10 Pitch"/>
              </a:rPr>
              <a:t>: 7.19</a:t>
            </a:r>
            <a:endParaRPr dirty="0"/>
          </a:p>
          <a:p>
            <a:r>
              <a:rPr lang="en-US" sz="900" dirty="0">
                <a:latin typeface="Courier 10 Pitch"/>
              </a:rPr>
              <a:t>      receiver sample intervl:0.0</a:t>
            </a:r>
            <a:endParaRPr dirty="0"/>
          </a:p>
          <a:p>
            <a:r>
              <a:rPr lang="en-US" sz="900" dirty="0">
                <a:latin typeface="Courier 10 Pitch"/>
              </a:rPr>
              <a:t>      receiver installed date:2007-02-22 19:16:30</a:t>
            </a:r>
            <a:endParaRPr dirty="0"/>
          </a:p>
          <a:p>
            <a:r>
              <a:rPr lang="en-US" sz="900" dirty="0">
                <a:latin typeface="Courier 10 Pitch"/>
              </a:rPr>
              <a:t>      receiver removed date:  2007-03-02 13:18:00</a:t>
            </a:r>
            <a:endParaRPr dirty="0"/>
          </a:p>
          <a:p>
            <a:r>
              <a:rPr lang="en-US" sz="900" dirty="0">
                <a:latin typeface="Courier 10 Pitch"/>
              </a:rPr>
              <a:t>    Antenna info; equipment session 1   </a:t>
            </a:r>
            <a:endParaRPr dirty="0"/>
          </a:p>
          <a:p>
            <a:r>
              <a:rPr lang="en-US" sz="900" dirty="0">
                <a:latin typeface="Courier 10 Pitch"/>
              </a:rPr>
              <a:t>      antenna type:           TRM29659.00    </a:t>
            </a:r>
            <a:endParaRPr dirty="0"/>
          </a:p>
          <a:p>
            <a:r>
              <a:rPr lang="en-US" sz="900" dirty="0">
                <a:latin typeface="Courier 10 Pitch"/>
              </a:rPr>
              <a:t>      antenna SN:             175206</a:t>
            </a:r>
            <a:endParaRPr dirty="0"/>
          </a:p>
          <a:p>
            <a:r>
              <a:rPr lang="en-US" sz="900" dirty="0">
                <a:latin typeface="Courier 10 Pitch"/>
              </a:rPr>
              <a:t>      antenna offset </a:t>
            </a:r>
            <a:r>
              <a:rPr lang="en-US" sz="900" dirty="0" err="1">
                <a:latin typeface="Courier 10 Pitch"/>
              </a:rPr>
              <a:t>Ht</a:t>
            </a:r>
            <a:r>
              <a:rPr lang="en-US" sz="900" dirty="0">
                <a:latin typeface="Courier 10 Pitch"/>
              </a:rPr>
              <a:t> (up): 0.55</a:t>
            </a:r>
            <a:endParaRPr dirty="0"/>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3200400" y="182880"/>
            <a:ext cx="5760720" cy="52992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result formats: </a:t>
            </a:r>
            <a:endParaRPr/>
          </a:p>
          <a:p>
            <a:pPr>
              <a:lnSpc>
                <a:spcPct val="100000"/>
              </a:lnSpc>
            </a:pPr>
            <a:r>
              <a:rPr lang="en-US" sz="2400">
                <a:solidFill>
                  <a:srgbClr val="280099"/>
                </a:solidFill>
                <a:latin typeface="Gill Sans Light"/>
                <a:ea typeface="ヒラギノ角ゴ ProN W3"/>
              </a:rPr>
              <a:t>GSAC full comma-separated value </a:t>
            </a:r>
            <a:r>
              <a:rPr lang="en-US" sz="2800">
                <a:solidFill>
                  <a:srgbClr val="280099"/>
                </a:solidFill>
                <a:latin typeface="Gill Sans Light"/>
                <a:ea typeface="ヒラギノ角ゴ ProN W3"/>
              </a:rPr>
              <a:t> </a:t>
            </a:r>
            <a:endParaRPr/>
          </a:p>
        </p:txBody>
      </p:sp>
      <p:sp>
        <p:nvSpPr>
          <p:cNvPr id="227" name="CustomShape 2"/>
          <p:cNvSpPr/>
          <p:nvPr/>
        </p:nvSpPr>
        <p:spPr>
          <a:xfrm>
            <a:off x="731520" y="1645920"/>
            <a:ext cx="7863840" cy="3762360"/>
          </a:xfrm>
          <a:prstGeom prst="rect">
            <a:avLst/>
          </a:prstGeom>
          <a:noFill/>
        </p:spPr>
        <p:txBody>
          <a:bodyPr/>
          <a:lstStyle/>
          <a:p>
            <a:pPr>
              <a:lnSpc>
                <a:spcPct val="100000"/>
              </a:lnSpc>
            </a:pPr>
            <a:r>
              <a:rPr lang="en-US" sz="1000">
                <a:solidFill>
                  <a:srgbClr val="414141"/>
                </a:solidFill>
                <a:latin typeface="Courier 10 Pitch"/>
                <a:ea typeface="ヒラギノ角ゴ ProN W3"/>
              </a:rPr>
              <a:t>#fields=ID[type='string'],station name[type='string'],latitude,longitude,ellip. height[unit='m'],monument description[type='string'],IERSDOMES[type='string'],start time[type='date' format='yyyy-MM-ddTHH:mm:ss zzzzz'],stop time[type='date' format='yyyy-MM-ddTHH:mm:ss zzzzz'],antenna type[type='string'],dome type[type='string'],antenna SN[type='string'],Ant dZ,Ant dN,Ant dE,receiver type[type='string'], firmware version[type='string'],       receiver SN[type='string'],sample interval,SwVer,site count</a:t>
            </a:r>
            <a:endParaRPr/>
          </a:p>
          <a:p>
            <a:pPr>
              <a:lnSpc>
                <a:spcPct val="100000"/>
              </a:lnSpc>
            </a:pPr>
            <a:r>
              <a:rPr lang="en-US" sz="1000">
                <a:solidFill>
                  <a:srgbClr val="414141"/>
                </a:solidFill>
                <a:latin typeface="Courier 10 Pitch"/>
                <a:ea typeface="ヒラギノ角ゴ ProN W3"/>
              </a:rPr>
              <a:t>#   Generated by COCONet GSAC Repository on 2014-03-17 13:34:33 </a:t>
            </a:r>
            <a:endParaRPr/>
          </a:p>
          <a:p>
            <a:pPr>
              <a:lnSpc>
                <a:spcPct val="100000"/>
              </a:lnSpc>
            </a:pPr>
            <a:r>
              <a:rPr lang="en-US" sz="1000">
                <a:solidFill>
                  <a:srgbClr val="414141"/>
                </a:solidFill>
                <a:latin typeface="Courier 10 Pitch"/>
                <a:ea typeface="ヒラギノ角ゴ ProN W3"/>
              </a:rPr>
              <a:t>#   Missing times (no characters) may mean 'not removed' or 'no change.' </a:t>
            </a:r>
            <a:endParaRPr/>
          </a:p>
          <a:p>
            <a:pPr>
              <a:lnSpc>
                <a:spcPct val="100000"/>
              </a:lnSpc>
            </a:pPr>
            <a:r>
              <a:rPr lang="en-US" sz="1000">
                <a:solidFill>
                  <a:srgbClr val="414141"/>
                </a:solidFill>
                <a:latin typeface="Courier 10 Pitch"/>
                <a:ea typeface="ヒラギノ角ゴ ProN W3"/>
              </a:rPr>
              <a:t>MCAY,MCAY,17.4155,-75.9704,-17.86,,,2007-02-22 19:16:30,2007-03-02 13:18:00,TRM29659.00    , ,  175206,0.55,0.0000,0.0000,TRIMBLE 4000SSI     ,7.19       ,26980,0.0, 7.19,1</a:t>
            </a:r>
            <a:endParaRPr/>
          </a:p>
          <a:p>
            <a:pPr>
              <a:lnSpc>
                <a:spcPct val="100000"/>
              </a:lnSpc>
            </a:pPr>
            <a:r>
              <a:rPr lang="en-US" sz="1000">
                <a:solidFill>
                  <a:srgbClr val="414141"/>
                </a:solidFill>
                <a:latin typeface="Courier 10 Pitch"/>
                <a:ea typeface="ヒラギノ角ゴ ProN W3"/>
              </a:rPr>
              <a:t>MCAY,MCAY,17.4155,-75.9704,-17.86,,,2010-05-12 16:14:30,2010-05-20 11:35:30,TRM41249.00    , ,N/A,0.55,0.0000,0.0000,TRIMBLE 4000SSI     ,7.19       ,26980,0.0, 7.19,1</a:t>
            </a:r>
            <a:endParaRPr/>
          </a:p>
          <a:p>
            <a:pPr>
              <a:lnSpc>
                <a:spcPct val="100000"/>
              </a:lnSpc>
            </a:pPr>
            <a:r>
              <a:rPr lang="en-US" sz="1000">
                <a:solidFill>
                  <a:srgbClr val="414141"/>
                </a:solidFill>
                <a:latin typeface="Courier 10 Pitch"/>
                <a:ea typeface="ヒラギノ角ゴ ProN W3"/>
              </a:rPr>
              <a:t>MCAY,MCAY,17.4155,-75.9704,-17.86,,,2012-05-07 14:29:20,2012-05-07 16:13:12,TRM39105.00    , ,11909599,0.018,0.0000,0.0000,TRIMBLE NETR9       ,4.43       ,5145K79600,0.0, 4.43,1</a:t>
            </a:r>
            <a:endParaRPr/>
          </a:p>
          <a:p>
            <a:pPr>
              <a:lnSpc>
                <a:spcPct val="100000"/>
              </a:lnSpc>
            </a:pPr>
            <a:r>
              <a:rPr lang="en-US" sz="1000">
                <a:solidFill>
                  <a:srgbClr val="414141"/>
                </a:solidFill>
                <a:latin typeface="Courier 10 Pitch"/>
                <a:ea typeface="ヒラギノ角ゴ ProN W3"/>
              </a:rPr>
              <a:t>PEDR,PEDR,17.021,-77.7843,-10.34,,,2005-05-24 14:50:45,2005-05-31 22:57:45,TRM29659.00    , ,175206,0.55,0.0000,0.0000,TRIMBLE 4000SSI     ,7.19       ,26980,0.0, 7.19,2</a:t>
            </a:r>
            <a:endParaRPr/>
          </a:p>
          <a:p>
            <a:pPr>
              <a:lnSpc>
                <a:spcPct val="100000"/>
              </a:lnSpc>
            </a:pPr>
            <a:r>
              <a:rPr lang="en-US" sz="1000">
                <a:solidFill>
                  <a:srgbClr val="414141"/>
                </a:solidFill>
                <a:latin typeface="Courier 10 Pitch"/>
                <a:ea typeface="ヒラギノ角ゴ ProN W3"/>
              </a:rPr>
              <a:t>PEDR,PEDR,17.021,-77.7843,-10.34,,,2007-05-29 13:16:30,2007-06-05 13:23:30,TRM29659.00    , ,175206,0.55,0.0000,0.0000,TRIMBLE 4000SSI     ,7.19       ,26980,0.0, 7.19,2</a:t>
            </a:r>
            <a:endParaRPr/>
          </a:p>
          <a:p>
            <a:pPr>
              <a:lnSpc>
                <a:spcPct val="100000"/>
              </a:lnSpc>
            </a:pPr>
            <a:r>
              <a:rPr lang="en-US" sz="1000">
                <a:solidFill>
                  <a:srgbClr val="414141"/>
                </a:solidFill>
                <a:latin typeface="Courier 10 Pitch"/>
                <a:ea typeface="ヒラギノ角ゴ ProN W3"/>
              </a:rPr>
              <a:t>PEDR,PEDR,17.021,-77.7843,-10.34,,,2009-09-08 12:01:00,2009-09-15 21:24:00,TRM29659.00    , ,175206,0.55,0.0000,0.0000,TRIMBLE 4000SSI     ,7.19       ,26980,0.0, 7.19,2</a:t>
            </a:r>
            <a:endParaRPr/>
          </a:p>
          <a:p>
            <a:pPr>
              <a:lnSpc>
                <a:spcPct val="100000"/>
              </a:lnSpc>
            </a:pPr>
            <a:r>
              <a:rPr lang="en-US" sz="1000">
                <a:solidFill>
                  <a:srgbClr val="414141"/>
                </a:solidFill>
                <a:latin typeface="Courier 10 Pitch"/>
                <a:ea typeface="ヒラギノ角ゴ ProN W3"/>
              </a:rPr>
              <a:t>PEDR,PEDR,17.021,-77.7843,-10.34,,,2012-03-20 12:29:21,2012-03-20 13:57:49,TRM39105.00    , ,11909599,0.018,0.0000,0.0000,TRIMBLE NETR9       ,4.43       ,5145K79600,0.0, 4.43,2</a:t>
            </a:r>
            <a:endParaRPr/>
          </a:p>
          <a:p>
            <a:pPr>
              <a:lnSpc>
                <a:spcPct val="100000"/>
              </a:lnSpc>
            </a:pPr>
            <a:endParaRPr/>
          </a:p>
        </p:txBody>
      </p:sp>
      <p:sp>
        <p:nvSpPr>
          <p:cNvPr id="228"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p:txBody>
      </p:sp>
      <p:sp>
        <p:nvSpPr>
          <p:cNvPr id="229"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site result formats:</a:t>
            </a:r>
            <a:endParaRPr/>
          </a:p>
          <a:p>
            <a:pPr>
              <a:lnSpc>
                <a:spcPct val="100000"/>
              </a:lnSpc>
            </a:pPr>
            <a:r>
              <a:rPr lang="en-US" sz="2400">
                <a:solidFill>
                  <a:srgbClr val="280099"/>
                </a:solidFill>
                <a:latin typeface="Gill Sans Light"/>
                <a:ea typeface="ヒラギノ角ゴ ProN W3"/>
              </a:rPr>
              <a:t>Google Earth KMZ and KML </a:t>
            </a:r>
            <a:endParaRPr/>
          </a:p>
        </p:txBody>
      </p:sp>
      <p:sp>
        <p:nvSpPr>
          <p:cNvPr id="231" name="CustomShape 2"/>
          <p:cNvSpPr/>
          <p:nvPr/>
        </p:nvSpPr>
        <p:spPr>
          <a:xfrm>
            <a:off x="731520" y="1280160"/>
            <a:ext cx="7863840" cy="2835360"/>
          </a:xfrm>
          <a:prstGeom prst="rect">
            <a:avLst/>
          </a:prstGeom>
          <a:noFill/>
        </p:spPr>
        <p:txBody>
          <a:bodyPr/>
          <a:lstStyle/>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232"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p:txBody>
      </p:sp>
      <p:sp>
        <p:nvSpPr>
          <p:cNvPr id="233" name="CustomShape 4"/>
          <p:cNvSpPr/>
          <p:nvPr/>
        </p:nvSpPr>
        <p:spPr>
          <a:xfrm>
            <a:off x="355680" y="2717640"/>
            <a:ext cx="8254800" cy="914760"/>
          </a:xfrm>
          <a:prstGeom prst="rect">
            <a:avLst/>
          </a:prstGeom>
          <a:noFill/>
        </p:spPr>
      </p:sp>
      <p:pic>
        <p:nvPicPr>
          <p:cNvPr id="234" name="Picture 233"/>
          <p:cNvPicPr/>
          <p:nvPr/>
        </p:nvPicPr>
        <p:blipFill>
          <a:blip r:embed="rId2"/>
          <a:stretch>
            <a:fillRect/>
          </a:stretch>
        </p:blipFill>
        <p:spPr>
          <a:xfrm>
            <a:off x="31680" y="1104840"/>
            <a:ext cx="9143640" cy="520452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400" dirty="0">
                <a:solidFill>
                  <a:srgbClr val="280099"/>
                </a:solidFill>
                <a:latin typeface="Gill Sans Light"/>
                <a:ea typeface="ヒラギノ角ゴ ProN W3"/>
              </a:rPr>
              <a:t>GSAC site </a:t>
            </a:r>
            <a:r>
              <a:rPr lang="en-US" sz="2400" dirty="0" smtClean="0">
                <a:solidFill>
                  <a:srgbClr val="280099"/>
                </a:solidFill>
                <a:latin typeface="Gill Sans Light"/>
                <a:ea typeface="ヒラギノ角ゴ ProN W3"/>
              </a:rPr>
              <a:t>results (KMZ) with other data, in</a:t>
            </a:r>
            <a:r>
              <a:rPr lang="en-US" dirty="0"/>
              <a:t> </a:t>
            </a:r>
            <a:r>
              <a:rPr lang="en-US" sz="2400" dirty="0" smtClean="0">
                <a:solidFill>
                  <a:srgbClr val="280099"/>
                </a:solidFill>
                <a:latin typeface="Gill Sans Light"/>
                <a:ea typeface="ヒラギノ角ゴ ProN W3"/>
              </a:rPr>
              <a:t>Google Earth</a:t>
            </a:r>
            <a:r>
              <a:rPr lang="en-US" sz="2800" dirty="0" smtClean="0">
                <a:solidFill>
                  <a:srgbClr val="280099"/>
                </a:solidFill>
                <a:latin typeface="Gill Sans Light"/>
                <a:ea typeface="ヒラギノ角ゴ ProN W3"/>
              </a:rPr>
              <a:t> </a:t>
            </a:r>
            <a:endParaRPr dirty="0"/>
          </a:p>
        </p:txBody>
      </p:sp>
      <p:sp>
        <p:nvSpPr>
          <p:cNvPr id="236" name="CustomShape 2"/>
          <p:cNvSpPr/>
          <p:nvPr/>
        </p:nvSpPr>
        <p:spPr>
          <a:xfrm>
            <a:off x="731520" y="1280160"/>
            <a:ext cx="7863840" cy="283536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237"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38" name="CustomShape 4"/>
          <p:cNvSpPr/>
          <p:nvPr/>
        </p:nvSpPr>
        <p:spPr>
          <a:xfrm>
            <a:off x="355680" y="2717640"/>
            <a:ext cx="8254800" cy="914760"/>
          </a:xfrm>
          <a:prstGeom prst="rect">
            <a:avLst/>
          </a:prstGeom>
          <a:noFill/>
        </p:spPr>
      </p:sp>
      <p:pic>
        <p:nvPicPr>
          <p:cNvPr id="239" name="Picture 238"/>
          <p:cNvPicPr/>
          <p:nvPr/>
        </p:nvPicPr>
        <p:blipFill>
          <a:blip r:embed="rId2"/>
          <a:stretch>
            <a:fillRect/>
          </a:stretch>
        </p:blipFill>
        <p:spPr>
          <a:xfrm>
            <a:off x="365760" y="897120"/>
            <a:ext cx="8412480" cy="596088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3200400" y="182880"/>
            <a:ext cx="5212080" cy="52992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file search result formats: </a:t>
            </a:r>
            <a:endParaRPr/>
          </a:p>
          <a:p>
            <a:pPr>
              <a:lnSpc>
                <a:spcPct val="100000"/>
              </a:lnSpc>
            </a:pPr>
            <a:r>
              <a:rPr lang="en-US" sz="2400">
                <a:solidFill>
                  <a:srgbClr val="280099"/>
                </a:solidFill>
                <a:latin typeface="Gill Sans Light"/>
                <a:ea typeface="ヒラギノ角ゴ ProN W3"/>
              </a:rPr>
              <a:t>File table (HTML)</a:t>
            </a:r>
            <a:endParaRPr/>
          </a:p>
        </p:txBody>
      </p:sp>
      <p:sp>
        <p:nvSpPr>
          <p:cNvPr id="241" name="CustomShape 2"/>
          <p:cNvSpPr/>
          <p:nvPr/>
        </p:nvSpPr>
        <p:spPr>
          <a:xfrm>
            <a:off x="731520" y="1280160"/>
            <a:ext cx="7863840" cy="283536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242"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43" name="CustomShape 4"/>
          <p:cNvSpPr/>
          <p:nvPr/>
        </p:nvSpPr>
        <p:spPr>
          <a:xfrm>
            <a:off x="355680" y="2717640"/>
            <a:ext cx="8254800" cy="914760"/>
          </a:xfrm>
          <a:prstGeom prst="rect">
            <a:avLst/>
          </a:prstGeom>
          <a:noFill/>
        </p:spPr>
      </p:sp>
      <p:pic>
        <p:nvPicPr>
          <p:cNvPr id="244" name="Picture 243"/>
          <p:cNvPicPr/>
          <p:nvPr/>
        </p:nvPicPr>
        <p:blipFill>
          <a:blip r:embed="rId2"/>
          <a:stretch>
            <a:fillRect/>
          </a:stretch>
        </p:blipFill>
        <p:spPr>
          <a:xfrm>
            <a:off x="0" y="1098360"/>
            <a:ext cx="9143640" cy="539388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3200400" y="182880"/>
            <a:ext cx="5212080" cy="52992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file search result formats: </a:t>
            </a:r>
            <a:endParaRPr/>
          </a:p>
          <a:p>
            <a:pPr>
              <a:lnSpc>
                <a:spcPct val="100000"/>
              </a:lnSpc>
            </a:pPr>
            <a:r>
              <a:rPr lang="en-US" sz="2400">
                <a:solidFill>
                  <a:srgbClr val="280099"/>
                </a:solidFill>
                <a:latin typeface="Gill Sans Light"/>
                <a:ea typeface="ヒラギノ角ゴ ProN W3"/>
              </a:rPr>
              <a:t>File table –&gt; wget script access</a:t>
            </a:r>
            <a:endParaRPr/>
          </a:p>
        </p:txBody>
      </p:sp>
      <p:sp>
        <p:nvSpPr>
          <p:cNvPr id="246" name="CustomShape 2"/>
          <p:cNvSpPr/>
          <p:nvPr/>
        </p:nvSpPr>
        <p:spPr>
          <a:xfrm>
            <a:off x="731520" y="1280160"/>
            <a:ext cx="7863840" cy="283536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247"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48" name="CustomShape 4"/>
          <p:cNvSpPr/>
          <p:nvPr/>
        </p:nvSpPr>
        <p:spPr>
          <a:xfrm>
            <a:off x="355680" y="2717640"/>
            <a:ext cx="8254800" cy="914760"/>
          </a:xfrm>
          <a:prstGeom prst="rect">
            <a:avLst/>
          </a:prstGeom>
          <a:noFill/>
        </p:spPr>
      </p:sp>
      <p:pic>
        <p:nvPicPr>
          <p:cNvPr id="249" name="Picture 248"/>
          <p:cNvPicPr/>
          <p:nvPr/>
        </p:nvPicPr>
        <p:blipFill>
          <a:blip r:embed="rId2"/>
          <a:stretch>
            <a:fillRect/>
          </a:stretch>
        </p:blipFill>
        <p:spPr>
          <a:xfrm>
            <a:off x="360" y="915480"/>
            <a:ext cx="9144000" cy="576072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3200400" y="182880"/>
            <a:ext cx="5212080" cy="52992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file search result formats: </a:t>
            </a:r>
            <a:endParaRPr/>
          </a:p>
          <a:p>
            <a:pPr>
              <a:lnSpc>
                <a:spcPct val="100000"/>
              </a:lnSpc>
            </a:pPr>
            <a:r>
              <a:rPr lang="en-US" sz="2400">
                <a:solidFill>
                  <a:srgbClr val="280099"/>
                </a:solidFill>
                <a:latin typeface="Gill Sans Light"/>
                <a:ea typeface="ヒラギノ角ゴ ProN W3"/>
              </a:rPr>
              <a:t>wget script</a:t>
            </a:r>
            <a:endParaRPr/>
          </a:p>
        </p:txBody>
      </p:sp>
      <p:sp>
        <p:nvSpPr>
          <p:cNvPr id="251" name="CustomShape 2"/>
          <p:cNvSpPr/>
          <p:nvPr/>
        </p:nvSpPr>
        <p:spPr>
          <a:xfrm>
            <a:off x="731520" y="1280160"/>
            <a:ext cx="7863840" cy="283536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 </a:t>
            </a:r>
            <a:endParaRPr/>
          </a:p>
        </p:txBody>
      </p:sp>
      <p:sp>
        <p:nvSpPr>
          <p:cNvPr id="252"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53" name="CustomShape 4"/>
          <p:cNvSpPr/>
          <p:nvPr/>
        </p:nvSpPr>
        <p:spPr>
          <a:xfrm>
            <a:off x="355680" y="2717640"/>
            <a:ext cx="8254800" cy="914760"/>
          </a:xfrm>
          <a:prstGeom prst="rect">
            <a:avLst/>
          </a:prstGeom>
          <a:noFill/>
        </p:spPr>
      </p:sp>
      <p:sp>
        <p:nvSpPr>
          <p:cNvPr id="254" name="TextShape 5"/>
          <p:cNvSpPr txBox="1"/>
          <p:nvPr/>
        </p:nvSpPr>
        <p:spPr>
          <a:xfrm>
            <a:off x="916920" y="1188360"/>
            <a:ext cx="7470360" cy="5092920"/>
          </a:xfrm>
          <a:prstGeom prst="rect">
            <a:avLst/>
          </a:prstGeom>
        </p:spPr>
        <p:txBody>
          <a:bodyPr wrap="none" lIns="108360" tIns="63360" rIns="108360" bIns="63360"/>
          <a:lstStyle/>
          <a:p>
            <a:r>
              <a:rPr lang="en-US" sz="1600">
                <a:solidFill>
                  <a:srgbClr val="414141"/>
                </a:solidFill>
                <a:latin typeface="Arial"/>
                <a:ea typeface="ヒラギノ角ゴ ProN W3"/>
              </a:rPr>
              <a:t>wget ftp://www.crs.inogs.it/pub/gps/rinex/2014/053/suse0530.14s.Z</a:t>
            </a:r>
            <a:endParaRPr/>
          </a:p>
          <a:p>
            <a:r>
              <a:rPr lang="en-US" sz="1600">
                <a:solidFill>
                  <a:srgbClr val="414141"/>
                </a:solidFill>
                <a:latin typeface="Arial"/>
                <a:ea typeface="ヒラギノ角ゴ ProN W3"/>
              </a:rPr>
              <a:t>wget ftp://www.crs.inogs.it/pub/gps/rinex/2014/054/suse0540.14n.Z</a:t>
            </a:r>
            <a:endParaRPr/>
          </a:p>
          <a:p>
            <a:r>
              <a:rPr lang="en-US" sz="1600">
                <a:solidFill>
                  <a:srgbClr val="414141"/>
                </a:solidFill>
                <a:latin typeface="Arial"/>
                <a:ea typeface="ヒラギノ角ゴ ProN W3"/>
              </a:rPr>
              <a:t>wget ftp://www.crs.inogs.it/pub/gps/rinex/2014/054/suse0540.14s.Z</a:t>
            </a:r>
            <a:endParaRPr/>
          </a:p>
          <a:p>
            <a:r>
              <a:rPr lang="en-US" sz="1600">
                <a:solidFill>
                  <a:srgbClr val="414141"/>
                </a:solidFill>
                <a:latin typeface="Arial"/>
                <a:ea typeface="ヒラギノ角ゴ ProN W3"/>
              </a:rPr>
              <a:t>wget ftp://www.crs.inogs.it/pub/gps/rinex/2014/054/suse0540.14d.Z</a:t>
            </a:r>
            <a:endParaRPr/>
          </a:p>
          <a:p>
            <a:r>
              <a:rPr lang="en-US" sz="1600">
                <a:solidFill>
                  <a:srgbClr val="414141"/>
                </a:solidFill>
                <a:latin typeface="Arial"/>
                <a:ea typeface="ヒラギノ角ゴ ProN W3"/>
              </a:rPr>
              <a:t>wget ftp://www.crs.inogs.it/pub/gps/rinex/2014/055/suse0550.14d.Z</a:t>
            </a:r>
            <a:endParaRPr/>
          </a:p>
          <a:p>
            <a:r>
              <a:rPr lang="en-US" sz="1600">
                <a:solidFill>
                  <a:srgbClr val="414141"/>
                </a:solidFill>
                <a:latin typeface="Arial"/>
                <a:ea typeface="ヒラギノ角ゴ ProN W3"/>
              </a:rPr>
              <a:t>wget ftp://www.crs.inogs.it/pub/gps/rinex/2014/055/suse0550.14n.Z</a:t>
            </a:r>
            <a:endParaRPr/>
          </a:p>
          <a:p>
            <a:r>
              <a:rPr lang="en-US" sz="1600">
                <a:solidFill>
                  <a:srgbClr val="414141"/>
                </a:solidFill>
                <a:latin typeface="Arial"/>
                <a:ea typeface="ヒラギノ角ゴ ProN W3"/>
              </a:rPr>
              <a:t>wget ftp://www.crs.inogs.it/pub/gps/rinex/2014/055/suse0550.14s.Z</a:t>
            </a:r>
            <a:endParaRPr/>
          </a:p>
          <a:p>
            <a:r>
              <a:rPr lang="en-US" sz="1600">
                <a:solidFill>
                  <a:srgbClr val="414141"/>
                </a:solidFill>
                <a:latin typeface="Arial"/>
                <a:ea typeface="ヒラギノ角ゴ ProN W3"/>
              </a:rPr>
              <a:t>wget ftp://www.crs.inogs.it/pub/gps/rinex/2014/056/suse0560.14d.Z</a:t>
            </a:r>
            <a:endParaRPr/>
          </a:p>
          <a:p>
            <a:r>
              <a:rPr lang="en-US" sz="1600">
                <a:solidFill>
                  <a:srgbClr val="414141"/>
                </a:solidFill>
                <a:latin typeface="Arial"/>
                <a:ea typeface="ヒラギノ角ゴ ProN W3"/>
              </a:rPr>
              <a:t>wget ftp://www.crs.inogs.it/pub/gps/rinex/2014/056/suse0560.14n.Z</a:t>
            </a:r>
            <a:endParaRPr/>
          </a:p>
          <a:p>
            <a:r>
              <a:rPr lang="en-US" sz="1600">
                <a:solidFill>
                  <a:srgbClr val="414141"/>
                </a:solidFill>
                <a:latin typeface="Arial"/>
                <a:ea typeface="ヒラギノ角ゴ ProN W3"/>
              </a:rPr>
              <a:t>wget ftp://www.crs.inogs.it/pub/gps/rinex/2014/056/suse0560.14s.Z</a:t>
            </a:r>
            <a:endParaRPr/>
          </a:p>
          <a:p>
            <a:r>
              <a:rPr lang="en-US" sz="1600">
                <a:solidFill>
                  <a:srgbClr val="414141"/>
                </a:solidFill>
                <a:latin typeface="Arial"/>
                <a:ea typeface="ヒラギノ角ゴ ProN W3"/>
              </a:rPr>
              <a:t>wget ftp://www.crs.inogs.it/pub/gps/rinex/2014/057/suse0570.14s.Z</a:t>
            </a:r>
            <a:endParaRPr/>
          </a:p>
          <a:p>
            <a:r>
              <a:rPr lang="en-US" sz="1600">
                <a:solidFill>
                  <a:srgbClr val="414141"/>
                </a:solidFill>
                <a:latin typeface="Arial"/>
                <a:ea typeface="ヒラギノ角ゴ ProN W3"/>
              </a:rPr>
              <a:t>wget ftp://www.crs.inogs.it/pub/gps/rinex/2014/057/suse0570.14d.Z</a:t>
            </a:r>
            <a:endParaRPr/>
          </a:p>
          <a:p>
            <a:r>
              <a:rPr lang="en-US" sz="1600">
                <a:solidFill>
                  <a:srgbClr val="414141"/>
                </a:solidFill>
                <a:latin typeface="Arial"/>
                <a:ea typeface="ヒラギノ角ゴ ProN W3"/>
              </a:rPr>
              <a:t>wget ftp://www.crs.inogs.it/pub/gps/rinex/2014/057/suse0570.14n.Z</a:t>
            </a:r>
            <a:endParaRPr/>
          </a:p>
          <a:p>
            <a:r>
              <a:rPr lang="en-US" sz="1600">
                <a:solidFill>
                  <a:srgbClr val="414141"/>
                </a:solidFill>
                <a:latin typeface="Arial"/>
                <a:ea typeface="ヒラギノ角ゴ ProN W3"/>
              </a:rPr>
              <a:t>wget ftp://www.crs.inogs.it/pub/gps/rinex/2014/058/suse0580.14d.Z</a:t>
            </a:r>
            <a:endParaRPr/>
          </a:p>
          <a:p>
            <a:r>
              <a:rPr lang="en-US" sz="1600">
                <a:solidFill>
                  <a:srgbClr val="414141"/>
                </a:solidFill>
                <a:latin typeface="Arial"/>
                <a:ea typeface="ヒラギノ角ゴ ProN W3"/>
              </a:rPr>
              <a:t>wget ftp://www.crs.inogs.it/pub/gps/rinex/2014/058/suse0580.14n.Z</a:t>
            </a:r>
            <a:endParaRPr/>
          </a:p>
          <a:p>
            <a:r>
              <a:rPr lang="en-US" sz="1600">
                <a:solidFill>
                  <a:srgbClr val="414141"/>
                </a:solidFill>
                <a:latin typeface="Arial"/>
                <a:ea typeface="ヒラギノ角ゴ ProN W3"/>
              </a:rPr>
              <a:t>wget ftp://www.crs.inogs.it/pub/gps/rinex/2014/058/suse0580.14s.Z</a:t>
            </a:r>
            <a:endParaRPr/>
          </a:p>
          <a:p>
            <a:r>
              <a:rPr lang="en-US" sz="1600">
                <a:solidFill>
                  <a:srgbClr val="414141"/>
                </a:solidFill>
                <a:latin typeface="Arial"/>
                <a:ea typeface="ヒラギノ角ゴ ProN W3"/>
              </a:rPr>
              <a:t>wget ftp://www.crs.inogs.it/pub/gps/rinex/2014/059/suse0590.14s.Z</a:t>
            </a:r>
            <a:endParaRPr/>
          </a:p>
          <a:p>
            <a:r>
              <a:rPr lang="en-US" sz="1600">
                <a:solidFill>
                  <a:srgbClr val="414141"/>
                </a:solidFill>
                <a:latin typeface="Arial"/>
                <a:ea typeface="ヒラギノ角ゴ ProN W3"/>
              </a:rPr>
              <a:t>wget ftp://www.crs.inogs.it/pub/gps/rinex/2014/059/suse0590.14d.Z</a:t>
            </a:r>
            <a:endParaRPr/>
          </a:p>
          <a:p>
            <a:r>
              <a:rPr lang="en-US" sz="1600">
                <a:solidFill>
                  <a:srgbClr val="414141"/>
                </a:solidFill>
                <a:latin typeface="Arial"/>
                <a:ea typeface="ヒラギノ角ゴ ProN W3"/>
              </a:rPr>
              <a:t>wget ftp://www.crs.inogs.it/pub/gps/rinex/2014/059/suse0590.14n.Z</a:t>
            </a:r>
            <a:endParaRPr/>
          </a:p>
          <a:p>
            <a:r>
              <a:rPr lang="en-US" sz="1600">
                <a:solidFill>
                  <a:srgbClr val="414141"/>
                </a:solidFill>
                <a:latin typeface="Arial"/>
                <a:ea typeface="ヒラギノ角ゴ ProN W3"/>
              </a:rPr>
              <a:t>wget ftp://www.crs.inogs.it/pub/gps/rinex/2014/060/suse0600.14d.Z</a:t>
            </a:r>
            <a:endParaRPr/>
          </a:p>
          <a:p>
            <a:r>
              <a:rPr lang="en-US" sz="1600">
                <a:solidFill>
                  <a:srgbClr val="414141"/>
                </a:solidFill>
                <a:latin typeface="Arial"/>
                <a:ea typeface="ヒラギノ角ゴ ProN W3"/>
              </a:rPr>
              <a:t>wget </a:t>
            </a:r>
            <a:r>
              <a:rPr lang="en-US" sz="1600">
                <a:solidFill>
                  <a:srgbClr val="414141"/>
                </a:solidFill>
                <a:latin typeface="Arial"/>
                <a:ea typeface="ヒラギノ角ゴ ProN W3"/>
                <a:hlinkClick r:id="rId2"/>
              </a:rPr>
              <a:t>ftp://www.crs.inogs.it/pub/gps/rinex/2014/060/suse0600.14n.Z</a:t>
            </a:r>
            <a:endParaRPr/>
          </a:p>
          <a:p>
            <a:r>
              <a:rPr lang="en-US" sz="1600">
                <a:solidFill>
                  <a:srgbClr val="414141"/>
                </a:solidFill>
                <a:latin typeface="Arial"/>
                <a:ea typeface="ヒラギノ角ゴ ProN W3"/>
              </a:rPr>
              <a:t>...</a:t>
            </a:r>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3200400" y="182880"/>
            <a:ext cx="5943600" cy="529920"/>
          </a:xfrm>
          <a:prstGeom prst="rect">
            <a:avLst/>
          </a:prstGeom>
          <a:noFill/>
        </p:spPr>
        <p:txBody>
          <a:bodyPr lIns="64440" tIns="32040" rIns="64440" bIns="32040" anchor="ctr"/>
          <a:lstStyle/>
          <a:p>
            <a:pPr>
              <a:lnSpc>
                <a:spcPct val="100000"/>
              </a:lnSpc>
            </a:pPr>
            <a:r>
              <a:rPr lang="en-US" sz="2400">
                <a:solidFill>
                  <a:srgbClr val="280099"/>
                </a:solidFill>
                <a:latin typeface="Gill Sans Light"/>
                <a:ea typeface="ヒラギノ角ゴ ProN W3"/>
              </a:rPr>
              <a:t>GSAC file search result formats: </a:t>
            </a:r>
            <a:endParaRPr/>
          </a:p>
          <a:p>
            <a:pPr>
              <a:lnSpc>
                <a:spcPct val="100000"/>
              </a:lnSpc>
            </a:pPr>
            <a:r>
              <a:rPr lang="en-US" sz="2400">
                <a:solidFill>
                  <a:srgbClr val="280099"/>
                </a:solidFill>
                <a:latin typeface="Gill Sans Light"/>
                <a:ea typeface="ヒラギノ角ゴ ProN W3"/>
              </a:rPr>
              <a:t>URLs of data files to download</a:t>
            </a:r>
            <a:endParaRPr/>
          </a:p>
        </p:txBody>
      </p:sp>
      <p:sp>
        <p:nvSpPr>
          <p:cNvPr id="256" name="CustomShape 2"/>
          <p:cNvSpPr/>
          <p:nvPr/>
        </p:nvSpPr>
        <p:spPr>
          <a:xfrm>
            <a:off x="947520" y="1244160"/>
            <a:ext cx="7863840" cy="4776480"/>
          </a:xfrm>
          <a:prstGeom prst="rect">
            <a:avLst/>
          </a:prstGeom>
          <a:noFill/>
        </p:spPr>
        <p:txBody>
          <a:bodyPr/>
          <a:lstStyle/>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/services/GPS/GPS_DATA/2013/001/orid1430.13d.Z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/services/GPS/GPS_DATA/2013/001/orid1430.13n.Z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/services/GPS/GPS_DATA/2013/002/orid0020.13n.Z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/services/GPS/GPS_DATA/2013/002/orid0020.13d.Z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/services/GPS/GPS_DATA/2013/003/orid0030.13n.Z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/services/GPS/GPS_DATA/2013/003/orid0030.13d.Z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/services/GPS/GPS_DATA/2013/004/orid0040.13d.Z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/services/GPS/GPS_DATA/2013/004/orid0040.13n.Z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/services/GPS/GPS_DATA/2013/005/orid0050.13d.Z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/services/GPS/GPS_DATA/2013/005/orid0050.13n.Z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/services/GPS/GPS_DATA/2013/006/orid0060.13n.Z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/services/GPS/GPS_DATA/2013/006/orid0060.13d.Z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/services/GPS/GPS_DATA/2013/007/orid0070.13n.Z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/services/GPS/GPS_DATA/2013/007/orid0070.13d.Z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/services/GPS/GPS_DATA/2013/008/orid0080.13d.Z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/services/GPS/GPS_DATA/2013/008/orid0080.13n.Z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/services/GPS/GPS_DATA/2013/009/orid0090.13d.Z</a:t>
            </a:r>
            <a:endParaRPr dirty="0"/>
          </a:p>
          <a:p>
            <a:pPr>
              <a:lnSpc>
                <a:spcPct val="100000"/>
              </a:lnSpc>
            </a:pPr>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egelados.gein.noa.gr</a:t>
            </a:r>
            <a:r>
              <a:rPr lang="en-US" sz="1600" dirty="0">
                <a:solidFill>
                  <a:srgbClr val="414141"/>
                </a:solidFill>
                <a:latin typeface="Arial"/>
                <a:ea typeface="ヒラギノ角ゴ ProN W3"/>
              </a:rPr>
              <a:t>/services/GPS/GPS_DATA/2013/009/orid0090.13n.Z</a:t>
            </a:r>
            <a:endParaRPr dirty="0"/>
          </a:p>
          <a:p>
            <a:pPr>
              <a:lnSpc>
                <a:spcPct val="100000"/>
              </a:lnSpc>
            </a:pPr>
            <a:r>
              <a:rPr lang="en-US" sz="2000" dirty="0">
                <a:solidFill>
                  <a:srgbClr val="414141"/>
                </a:solidFill>
                <a:latin typeface="Arial"/>
                <a:ea typeface="ヒラギノ角ゴ ProN W3"/>
              </a:rPr>
              <a:t> </a:t>
            </a:r>
            <a:endParaRPr dirty="0"/>
          </a:p>
        </p:txBody>
      </p:sp>
      <p:sp>
        <p:nvSpPr>
          <p:cNvPr id="257"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58"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the API</a:t>
            </a:r>
            <a:endParaRPr/>
          </a:p>
        </p:txBody>
      </p:sp>
      <p:sp>
        <p:nvSpPr>
          <p:cNvPr id="260" name="CustomShape 2"/>
          <p:cNvSpPr/>
          <p:nvPr/>
        </p:nvSpPr>
        <p:spPr>
          <a:xfrm>
            <a:off x="914400" y="1024581"/>
            <a:ext cx="7863840" cy="5436720"/>
          </a:xfrm>
          <a:prstGeom prst="rect">
            <a:avLst/>
          </a:prstGeom>
          <a:noFill/>
        </p:spPr>
        <p:txBody>
          <a:bodyPr/>
          <a:lstStyle/>
          <a:p>
            <a:r>
              <a:rPr lang="en-US" sz="1600" dirty="0">
                <a:solidFill>
                  <a:srgbClr val="414141"/>
                </a:solidFill>
                <a:latin typeface="Arial"/>
                <a:ea typeface="ヒラギノ角ゴ ProN W3"/>
              </a:rPr>
              <a:t>GSAC has a complete </a:t>
            </a:r>
            <a:r>
              <a:rPr lang="en-US" sz="1600" dirty="0" err="1">
                <a:solidFill>
                  <a:srgbClr val="414141"/>
                </a:solidFill>
                <a:latin typeface="Arial"/>
                <a:ea typeface="ヒラギノ角ゴ ProN W3"/>
              </a:rPr>
              <a:t>RESTful</a:t>
            </a:r>
            <a:r>
              <a:rPr lang="en-US" sz="1600" dirty="0">
                <a:solidFill>
                  <a:srgbClr val="414141"/>
                </a:solidFill>
                <a:latin typeface="Arial"/>
                <a:ea typeface="ヒラギノ角ゴ ProN W3"/>
              </a:rPr>
              <a:t> API (application interface).   You compose a URL to do queries and choose a format for the results, without using the GSAC UI web page forms.  This allows programmatic (computer) queries.</a:t>
            </a:r>
            <a:endParaRPr dirty="0"/>
          </a:p>
          <a:p>
            <a:endParaRPr dirty="0"/>
          </a:p>
          <a:p>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facility.unavco.org</a:t>
            </a:r>
            <a:r>
              <a:rPr lang="en-US" sz="1600" dirty="0">
                <a:solidFill>
                  <a:srgbClr val="414141"/>
                </a:solidFill>
                <a:latin typeface="Arial"/>
                <a:ea typeface="ヒラギノ角ゴ ProN W3"/>
              </a:rPr>
              <a:t>/</a:t>
            </a:r>
            <a:r>
              <a:rPr lang="en-US" sz="1600" dirty="0" err="1">
                <a:solidFill>
                  <a:srgbClr val="414141"/>
                </a:solidFill>
                <a:latin typeface="Arial"/>
                <a:ea typeface="ヒラギノ角ゴ ProN W3"/>
              </a:rPr>
              <a:t>gsacws</a:t>
            </a:r>
            <a:r>
              <a:rPr lang="en-US" sz="1600" dirty="0">
                <a:solidFill>
                  <a:srgbClr val="414141"/>
                </a:solidFill>
                <a:latin typeface="Arial"/>
                <a:ea typeface="ヒラギノ角ゴ ProN W3"/>
              </a:rPr>
              <a:t>/</a:t>
            </a:r>
            <a:r>
              <a:rPr lang="en-US" sz="1600" dirty="0" err="1">
                <a:solidFill>
                  <a:srgbClr val="414141"/>
                </a:solidFill>
                <a:latin typeface="Arial"/>
                <a:ea typeface="ヒラギノ角ゴ ProN W3"/>
              </a:rPr>
              <a:t>gsacapi</a:t>
            </a:r>
            <a:r>
              <a:rPr lang="en-US" sz="1600" dirty="0">
                <a:solidFill>
                  <a:srgbClr val="414141"/>
                </a:solidFill>
                <a:latin typeface="Arial"/>
                <a:ea typeface="ヒラギノ角ゴ ProN W3"/>
              </a:rPr>
              <a:t>/site/</a:t>
            </a:r>
            <a:r>
              <a:rPr lang="en-US" sz="1600" dirty="0" err="1">
                <a:solidFill>
                  <a:srgbClr val="414141"/>
                </a:solidFill>
                <a:latin typeface="Arial"/>
                <a:ea typeface="ヒラギノ角ゴ ProN W3"/>
              </a:rPr>
              <a:t>search?</a:t>
            </a:r>
            <a:r>
              <a:rPr lang="en-US" sz="1600" dirty="0" err="1">
                <a:solidFill>
                  <a:srgbClr val="0047FF"/>
                </a:solidFill>
                <a:latin typeface="Arial"/>
                <a:ea typeface="ヒラギノ角ゴ ProN W3"/>
              </a:rPr>
              <a:t>site.code</a:t>
            </a:r>
            <a:r>
              <a:rPr lang="en-US" sz="1600" dirty="0">
                <a:solidFill>
                  <a:srgbClr val="414141"/>
                </a:solidFill>
                <a:latin typeface="Arial"/>
                <a:ea typeface="ヒラギノ角ゴ ProN W3"/>
              </a:rPr>
              <a:t>=P210</a:t>
            </a:r>
            <a:endParaRPr dirty="0"/>
          </a:p>
          <a:p>
            <a:endParaRPr dirty="0"/>
          </a:p>
          <a:p>
            <a:r>
              <a:rPr lang="en-US" sz="1600" dirty="0">
                <a:solidFill>
                  <a:srgbClr val="414141"/>
                </a:solidFill>
                <a:latin typeface="Arial"/>
                <a:ea typeface="ヒラギノ角ゴ ProN W3"/>
              </a:rPr>
              <a:t>http://</a:t>
            </a:r>
            <a:r>
              <a:rPr lang="en-US" sz="1600" dirty="0" err="1">
                <a:solidFill>
                  <a:srgbClr val="414141"/>
                </a:solidFill>
                <a:latin typeface="Arial"/>
                <a:ea typeface="ヒラギノ角ゴ ProN W3"/>
              </a:rPr>
              <a:t>facility.unavco.org</a:t>
            </a:r>
            <a:r>
              <a:rPr lang="en-US" sz="1600" dirty="0">
                <a:solidFill>
                  <a:srgbClr val="414141"/>
                </a:solidFill>
                <a:latin typeface="Arial"/>
                <a:ea typeface="ヒラギノ角ゴ ProN W3"/>
              </a:rPr>
              <a:t>/</a:t>
            </a:r>
            <a:r>
              <a:rPr lang="en-US" sz="1600" dirty="0" err="1">
                <a:solidFill>
                  <a:srgbClr val="414141"/>
                </a:solidFill>
                <a:latin typeface="Arial"/>
                <a:ea typeface="ヒラギノ角ゴ ProN W3"/>
              </a:rPr>
              <a:t>gsacws</a:t>
            </a:r>
            <a:r>
              <a:rPr lang="en-US" sz="1600" dirty="0">
                <a:solidFill>
                  <a:srgbClr val="414141"/>
                </a:solidFill>
                <a:latin typeface="Arial"/>
                <a:ea typeface="ヒラギノ角ゴ ProN W3"/>
              </a:rPr>
              <a:t>/</a:t>
            </a:r>
            <a:r>
              <a:rPr lang="en-US" sz="1600" dirty="0" err="1">
                <a:solidFill>
                  <a:srgbClr val="414141"/>
                </a:solidFill>
                <a:latin typeface="Arial"/>
                <a:ea typeface="ヒラギノ角ゴ ProN W3"/>
              </a:rPr>
              <a:t>gsacapi</a:t>
            </a:r>
            <a:r>
              <a:rPr lang="en-US" sz="1600" dirty="0">
                <a:solidFill>
                  <a:srgbClr val="414141"/>
                </a:solidFill>
                <a:latin typeface="Arial"/>
                <a:ea typeface="ヒラギノ角ゴ ProN W3"/>
              </a:rPr>
              <a:t>/site/</a:t>
            </a:r>
            <a:r>
              <a:rPr lang="en-US" sz="1600" dirty="0" err="1">
                <a:solidFill>
                  <a:srgbClr val="414141"/>
                </a:solidFill>
                <a:latin typeface="Arial"/>
                <a:ea typeface="ヒラギノ角ゴ ProN W3"/>
              </a:rPr>
              <a:t>search?</a:t>
            </a:r>
            <a:r>
              <a:rPr lang="en-US" sz="1600" dirty="0" err="1">
                <a:solidFill>
                  <a:srgbClr val="0047FF"/>
                </a:solidFill>
                <a:latin typeface="Arial"/>
                <a:ea typeface="ヒラギノ角ゴ ProN W3"/>
              </a:rPr>
              <a:t>site.code</a:t>
            </a:r>
            <a:r>
              <a:rPr lang="en-US" sz="1600" dirty="0">
                <a:solidFill>
                  <a:srgbClr val="414141"/>
                </a:solidFill>
                <a:latin typeface="Arial"/>
                <a:ea typeface="ヒラギノ角ゴ ProN W3"/>
              </a:rPr>
              <a:t>=P210&amp;</a:t>
            </a:r>
            <a:r>
              <a:rPr lang="en-US" sz="1600" dirty="0">
                <a:solidFill>
                  <a:srgbClr val="0047FF"/>
                </a:solidFill>
                <a:latin typeface="Arial"/>
                <a:ea typeface="ヒラギノ角ゴ ProN W3"/>
              </a:rPr>
              <a:t>output=</a:t>
            </a:r>
            <a:r>
              <a:rPr lang="en-US" sz="1600" dirty="0" err="1">
                <a:solidFill>
                  <a:srgbClr val="0047FF"/>
                </a:solidFill>
                <a:latin typeface="Arial"/>
                <a:ea typeface="ヒラギノ角ゴ ProN W3"/>
              </a:rPr>
              <a:t>site.snx</a:t>
            </a:r>
            <a:endParaRPr dirty="0"/>
          </a:p>
          <a:p>
            <a:endParaRPr dirty="0"/>
          </a:p>
          <a:p>
            <a:r>
              <a:rPr lang="en-US" sz="1600" dirty="0">
                <a:solidFill>
                  <a:srgbClr val="414141"/>
                </a:solidFill>
                <a:latin typeface="Arial"/>
                <a:ea typeface="ヒラギノ角ゴ ProN W3"/>
                <a:hlinkClick r:id="rId2"/>
              </a:rPr>
              <a:t>http://facility.unavco.org/gsacws/gsacapi/file/search?site.group=COCONet&amp;output</a:t>
            </a:r>
            <a:r>
              <a:rPr lang="en-US" sz="1600" dirty="0">
                <a:solidFill>
                  <a:srgbClr val="414141"/>
                </a:solidFill>
                <a:latin typeface="Arial"/>
                <a:ea typeface="ヒラギノ角ゴ ProN W3"/>
              </a:rPr>
              <a:t>=</a:t>
            </a:r>
            <a:endParaRPr dirty="0"/>
          </a:p>
          <a:p>
            <a:r>
              <a:rPr lang="en-US" sz="1600" dirty="0" err="1">
                <a:solidFill>
                  <a:srgbClr val="414141"/>
                </a:solidFill>
                <a:latin typeface="Arial"/>
                <a:ea typeface="ヒラギノ角ゴ ProN W3"/>
              </a:rPr>
              <a:t>file.csv&amp;</a:t>
            </a:r>
            <a:r>
              <a:rPr lang="en-US" sz="1600" dirty="0" err="1">
                <a:solidFill>
                  <a:srgbClr val="0047FF"/>
                </a:solidFill>
                <a:latin typeface="Arial"/>
                <a:ea typeface="ヒラギノ角ゴ ProN W3"/>
              </a:rPr>
              <a:t>file.datadate.from</a:t>
            </a:r>
            <a:r>
              <a:rPr lang="en-US" sz="1600" dirty="0">
                <a:solidFill>
                  <a:srgbClr val="414141"/>
                </a:solidFill>
                <a:latin typeface="Arial"/>
                <a:ea typeface="ヒラギノ角ゴ ProN W3"/>
              </a:rPr>
              <a:t>=2013-11-01&amp;</a:t>
            </a:r>
            <a:r>
              <a:rPr lang="en-US" sz="1600" dirty="0">
                <a:solidFill>
                  <a:srgbClr val="0047FF"/>
                </a:solidFill>
                <a:latin typeface="Arial"/>
                <a:ea typeface="ヒラギノ角ゴ ProN W3"/>
              </a:rPr>
              <a:t>file.datadate.to</a:t>
            </a:r>
            <a:r>
              <a:rPr lang="en-US" sz="1600" dirty="0">
                <a:solidFill>
                  <a:srgbClr val="414141"/>
                </a:solidFill>
                <a:latin typeface="Arial"/>
                <a:ea typeface="ヒラギノ角ゴ ProN W3"/>
              </a:rPr>
              <a:t>=2014-01-31&amp; </a:t>
            </a:r>
            <a:r>
              <a:rPr lang="en-US" sz="1600" dirty="0" err="1">
                <a:solidFill>
                  <a:srgbClr val="0047FF"/>
                </a:solidFill>
                <a:latin typeface="Arial"/>
                <a:ea typeface="ヒラギノ角ゴ ProN W3"/>
              </a:rPr>
              <a:t>site.interval</a:t>
            </a:r>
            <a:r>
              <a:rPr lang="en-US" sz="1600" dirty="0">
                <a:solidFill>
                  <a:srgbClr val="000000"/>
                </a:solidFill>
                <a:latin typeface="Arial"/>
                <a:ea typeface="ヒラギノ角ゴ ProN W3"/>
              </a:rPr>
              <a:t>=</a:t>
            </a:r>
            <a:r>
              <a:rPr lang="en-US" sz="1600" dirty="0" err="1">
                <a:solidFill>
                  <a:srgbClr val="000000"/>
                </a:solidFill>
                <a:latin typeface="Arial"/>
                <a:ea typeface="ヒラギノ角ゴ ProN W3"/>
              </a:rPr>
              <a:t>interval.normal</a:t>
            </a:r>
            <a:r>
              <a:rPr lang="en-US" sz="1600" dirty="0" err="1">
                <a:solidFill>
                  <a:srgbClr val="414141"/>
                </a:solidFill>
                <a:latin typeface="Arial"/>
                <a:ea typeface="ヒラギノ角ゴ ProN W3"/>
              </a:rPr>
              <a:t>&amp;</a:t>
            </a:r>
            <a:r>
              <a:rPr lang="en-US" sz="1600" dirty="0" err="1">
                <a:solidFill>
                  <a:srgbClr val="0047FF"/>
                </a:solidFill>
                <a:latin typeface="Arial"/>
                <a:ea typeface="ヒラギノ角ゴ ProN W3"/>
              </a:rPr>
              <a:t>limit</a:t>
            </a:r>
            <a:r>
              <a:rPr lang="en-US" sz="1600" dirty="0">
                <a:solidFill>
                  <a:srgbClr val="414141"/>
                </a:solidFill>
                <a:latin typeface="Arial"/>
                <a:ea typeface="ヒラギノ角ゴ ProN W3"/>
              </a:rPr>
              <a:t>=100 &gt; </a:t>
            </a:r>
            <a:endParaRPr dirty="0"/>
          </a:p>
          <a:p>
            <a:r>
              <a:rPr lang="en-US" sz="1600" dirty="0">
                <a:solidFill>
                  <a:srgbClr val="414141"/>
                </a:solidFill>
                <a:latin typeface="Arial"/>
                <a:ea typeface="ヒラギノ角ゴ ProN W3"/>
              </a:rPr>
              <a:t>coconet_2013Nov-2014Jan_file_metadata.csv</a:t>
            </a:r>
            <a:endParaRPr dirty="0"/>
          </a:p>
          <a:p>
            <a:endParaRPr dirty="0"/>
          </a:p>
          <a:p>
            <a:r>
              <a:rPr lang="en-US" sz="1600" dirty="0">
                <a:solidFill>
                  <a:srgbClr val="414141"/>
                </a:solidFill>
                <a:latin typeface="Arial"/>
                <a:ea typeface="ヒラギノ角ゴ ProN W3"/>
              </a:rPr>
              <a:t>With the </a:t>
            </a:r>
            <a:r>
              <a:rPr lang="en-US" sz="1600" dirty="0">
                <a:solidFill>
                  <a:srgbClr val="33CC66"/>
                </a:solidFill>
                <a:latin typeface="Arial"/>
                <a:ea typeface="ヒラギノ角ゴ ProN W3"/>
              </a:rPr>
              <a:t>Linux “curl” utility</a:t>
            </a:r>
            <a:r>
              <a:rPr lang="en-US" sz="1600" dirty="0">
                <a:solidFill>
                  <a:srgbClr val="414141"/>
                </a:solidFill>
                <a:latin typeface="Arial"/>
                <a:ea typeface="ヒラギノ角ゴ ProN W3"/>
              </a:rPr>
              <a:t>:</a:t>
            </a:r>
            <a:endParaRPr dirty="0"/>
          </a:p>
          <a:p>
            <a:endParaRPr dirty="0"/>
          </a:p>
          <a:p>
            <a:r>
              <a:rPr lang="en-US" sz="1500" dirty="0">
                <a:solidFill>
                  <a:srgbClr val="414141"/>
                </a:solidFill>
                <a:latin typeface="Arial"/>
                <a:ea typeface="ヒラギノ角ゴ ProN W3"/>
              </a:rPr>
              <a:t>&gt;</a:t>
            </a:r>
            <a:r>
              <a:rPr lang="en-US" sz="1500" dirty="0">
                <a:solidFill>
                  <a:srgbClr val="33CC66"/>
                </a:solidFill>
                <a:latin typeface="Arial"/>
                <a:ea typeface="ヒラギノ角ゴ ProN W3"/>
              </a:rPr>
              <a:t> curl </a:t>
            </a:r>
            <a:r>
              <a:rPr lang="en-US" sz="1500" dirty="0">
                <a:solidFill>
                  <a:srgbClr val="414141"/>
                </a:solidFill>
                <a:latin typeface="Arial"/>
                <a:ea typeface="ヒラギノ角ゴ ProN W3"/>
              </a:rPr>
              <a:t>“</a:t>
            </a:r>
            <a:r>
              <a:rPr lang="en-US" sz="1500" dirty="0">
                <a:solidFill>
                  <a:srgbClr val="414141"/>
                </a:solidFill>
                <a:latin typeface="Arial"/>
                <a:ea typeface="ヒラギノ角ゴ ProN W3"/>
                <a:hlinkClick r:id="rId3"/>
              </a:rPr>
              <a:t>http://facility.unavco.org/gsacws/gsacapi/site/search?site.code=P210</a:t>
            </a:r>
            <a:r>
              <a:rPr lang="en-US" sz="1500" dirty="0">
                <a:solidFill>
                  <a:srgbClr val="414141"/>
                </a:solidFill>
                <a:latin typeface="Arial"/>
                <a:ea typeface="ヒラギノ角ゴ ProN W3"/>
              </a:rPr>
              <a:t>“</a:t>
            </a:r>
            <a:endParaRPr dirty="0"/>
          </a:p>
          <a:p>
            <a:endParaRPr dirty="0"/>
          </a:p>
          <a:p>
            <a:r>
              <a:rPr lang="en-US" sz="1600" dirty="0">
                <a:solidFill>
                  <a:srgbClr val="414141"/>
                </a:solidFill>
                <a:latin typeface="Arial"/>
                <a:ea typeface="ヒラギノ角ゴ ProN W3"/>
              </a:rPr>
              <a:t>you can run all GSAC requests from a command line, or in a script, with no browser.</a:t>
            </a:r>
            <a:endParaRPr dirty="0"/>
          </a:p>
          <a:p>
            <a:endParaRPr dirty="0"/>
          </a:p>
          <a:p>
            <a:pPr>
              <a:lnSpc>
                <a:spcPct val="100000"/>
              </a:lnSpc>
            </a:pPr>
            <a:r>
              <a:rPr lang="en-US" sz="1600" dirty="0">
                <a:solidFill>
                  <a:srgbClr val="414141"/>
                </a:solidFill>
                <a:latin typeface="Arial"/>
                <a:ea typeface="ヒラギノ角ゴ ProN W3"/>
              </a:rPr>
              <a:t>See the </a:t>
            </a:r>
            <a:r>
              <a:rPr lang="en-US" sz="1600" i="1" dirty="0">
                <a:solidFill>
                  <a:srgbClr val="414141"/>
                </a:solidFill>
                <a:latin typeface="Arial"/>
                <a:ea typeface="ヒラギノ角ゴ ProN W3"/>
              </a:rPr>
              <a:t>User Guide for GSAC Geoscience Data Repositories</a:t>
            </a:r>
            <a:r>
              <a:rPr lang="en-US" sz="1600" dirty="0">
                <a:solidFill>
                  <a:srgbClr val="414141"/>
                </a:solidFill>
                <a:latin typeface="Arial"/>
                <a:ea typeface="ヒラギノ角ゴ ProN W3"/>
              </a:rPr>
              <a:t> on the UNAVCO GSAC website for complete details.</a:t>
            </a:r>
            <a:r>
              <a:rPr lang="en-US" dirty="0">
                <a:solidFill>
                  <a:srgbClr val="414141"/>
                </a:solidFill>
                <a:latin typeface="Arial"/>
                <a:ea typeface="ヒラギノ角ゴ ProN W3"/>
              </a:rPr>
              <a:t> </a:t>
            </a:r>
            <a:endParaRPr dirty="0"/>
          </a:p>
        </p:txBody>
      </p:sp>
      <p:sp>
        <p:nvSpPr>
          <p:cNvPr id="261"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62"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3197520" y="182880"/>
            <a:ext cx="539496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Use: the client program</a:t>
            </a:r>
            <a:endParaRPr/>
          </a:p>
        </p:txBody>
      </p:sp>
      <p:sp>
        <p:nvSpPr>
          <p:cNvPr id="264" name="CustomShape 2"/>
          <p:cNvSpPr/>
          <p:nvPr/>
        </p:nvSpPr>
        <p:spPr>
          <a:xfrm>
            <a:off x="963804" y="1136160"/>
            <a:ext cx="8046720" cy="5066640"/>
          </a:xfrm>
          <a:prstGeom prst="rect">
            <a:avLst/>
          </a:prstGeom>
          <a:noFill/>
        </p:spPr>
        <p:txBody>
          <a:bodyPr/>
          <a:lstStyle/>
          <a:p>
            <a:pPr>
              <a:lnSpc>
                <a:spcPct val="100000"/>
              </a:lnSpc>
            </a:pPr>
            <a:r>
              <a:rPr lang="en-US" sz="1600" dirty="0">
                <a:solidFill>
                  <a:srgbClr val="000000"/>
                </a:solidFill>
                <a:latin typeface="Arial"/>
                <a:ea typeface="ヒラギノ角ゴ ProN W3"/>
              </a:rPr>
              <a:t>There is a GSAC client program (</a:t>
            </a:r>
            <a:r>
              <a:rPr lang="en-US" sz="1600" dirty="0" err="1">
                <a:solidFill>
                  <a:srgbClr val="000000"/>
                </a:solidFill>
                <a:latin typeface="Arial"/>
                <a:ea typeface="ヒラギノ角ゴ ProN W3"/>
              </a:rPr>
              <a:t>gsacclient.jar</a:t>
            </a:r>
            <a:r>
              <a:rPr lang="en-US" sz="1600" dirty="0">
                <a:solidFill>
                  <a:srgbClr val="000000"/>
                </a:solidFill>
                <a:latin typeface="Arial"/>
                <a:ea typeface="ヒラギノ角ゴ ProN W3"/>
              </a:rPr>
              <a:t>) for programmatic searches of a GSAC repository and to download files. The GSAC client is available as part of the GSAC package.  </a:t>
            </a:r>
            <a:endParaRPr dirty="0"/>
          </a:p>
          <a:p>
            <a:pPr>
              <a:lnSpc>
                <a:spcPct val="100000"/>
              </a:lnSpc>
            </a:pPr>
            <a:endParaRPr dirty="0"/>
          </a:p>
          <a:p>
            <a:pPr>
              <a:lnSpc>
                <a:spcPct val="100000"/>
              </a:lnSpc>
            </a:pPr>
            <a:r>
              <a:rPr lang="en-US" sz="1600" dirty="0">
                <a:solidFill>
                  <a:srgbClr val="000000"/>
                </a:solidFill>
                <a:latin typeface="Arial"/>
                <a:ea typeface="ヒラギノ角ゴ ProN W3"/>
              </a:rPr>
              <a:t>This program is an alternative on Windows for the use of 'curl' commands on Linux.</a:t>
            </a:r>
            <a:endParaRPr dirty="0"/>
          </a:p>
          <a:p>
            <a:pPr>
              <a:lnSpc>
                <a:spcPct val="100000"/>
              </a:lnSpc>
            </a:pPr>
            <a:r>
              <a:rPr lang="en-US" sz="1600" dirty="0">
                <a:solidFill>
                  <a:srgbClr val="000000"/>
                </a:solidFill>
                <a:latin typeface="Arial"/>
                <a:ea typeface="ヒラギノ角ゴ ProN W3"/>
              </a:rPr>
              <a:t>The client may be run on Linux also.</a:t>
            </a:r>
            <a:endParaRPr dirty="0"/>
          </a:p>
          <a:p>
            <a:pPr>
              <a:lnSpc>
                <a:spcPct val="100000"/>
              </a:lnSpc>
            </a:pPr>
            <a:endParaRPr dirty="0"/>
          </a:p>
          <a:p>
            <a:pPr>
              <a:lnSpc>
                <a:spcPct val="100000"/>
              </a:lnSpc>
            </a:pPr>
            <a:r>
              <a:rPr lang="en-US" sz="1600" dirty="0">
                <a:solidFill>
                  <a:srgbClr val="000000"/>
                </a:solidFill>
                <a:latin typeface="Arial"/>
                <a:ea typeface="ヒラギノ角ゴ ProN W3"/>
              </a:rPr>
              <a:t>On a command line:</a:t>
            </a:r>
            <a:endParaRPr dirty="0"/>
          </a:p>
          <a:p>
            <a:pPr>
              <a:lnSpc>
                <a:spcPct val="100000"/>
              </a:lnSpc>
            </a:pPr>
            <a:endParaRPr dirty="0"/>
          </a:p>
          <a:p>
            <a:r>
              <a:rPr lang="en-US" sz="1500" dirty="0">
                <a:solidFill>
                  <a:srgbClr val="000000"/>
                </a:solidFill>
                <a:latin typeface="Courier 10 Pitch"/>
                <a:ea typeface="ヒラギノ角ゴ ProN W3"/>
              </a:rPr>
              <a:t>&gt; </a:t>
            </a:r>
            <a:r>
              <a:rPr lang="en-US" sz="1500" dirty="0" err="1">
                <a:solidFill>
                  <a:srgbClr val="000000"/>
                </a:solidFill>
                <a:latin typeface="Courier 10 Pitch"/>
                <a:ea typeface="ヒラギノ角ゴ ProN W3"/>
              </a:rPr>
              <a:t>gsacclient.sh</a:t>
            </a:r>
            <a:r>
              <a:rPr lang="en-US" sz="1500" dirty="0">
                <a:solidFill>
                  <a:srgbClr val="000000"/>
                </a:solidFill>
                <a:latin typeface="Courier 10 Pitch"/>
                <a:ea typeface="ヒラギノ角ゴ ProN W3"/>
              </a:rPr>
              <a:t> -server http://</a:t>
            </a:r>
            <a:r>
              <a:rPr lang="en-US" sz="1500" dirty="0" err="1">
                <a:solidFill>
                  <a:srgbClr val="000000"/>
                </a:solidFill>
                <a:latin typeface="Courier 10 Pitch"/>
                <a:ea typeface="ヒラギノ角ゴ ProN W3"/>
              </a:rPr>
              <a:t>facility.unavco.org</a:t>
            </a:r>
            <a:r>
              <a:rPr lang="en-US" sz="1500" dirty="0">
                <a:solidFill>
                  <a:srgbClr val="000000"/>
                </a:solidFill>
                <a:latin typeface="Courier 10 Pitch"/>
                <a:ea typeface="ヒラギノ角ゴ ProN W3"/>
              </a:rPr>
              <a:t>/</a:t>
            </a:r>
            <a:r>
              <a:rPr lang="en-US" sz="1500" dirty="0" err="1">
                <a:solidFill>
                  <a:srgbClr val="000000"/>
                </a:solidFill>
                <a:latin typeface="Courier 10 Pitch"/>
                <a:ea typeface="ヒラギノ角ゴ ProN W3"/>
              </a:rPr>
              <a:t>gsacws</a:t>
            </a:r>
            <a:r>
              <a:rPr lang="en-US" sz="1500" dirty="0">
                <a:solidFill>
                  <a:srgbClr val="000000"/>
                </a:solidFill>
                <a:latin typeface="Courier 10 Pitch"/>
                <a:ea typeface="ヒラギノ角ゴ ProN W3"/>
              </a:rPr>
              <a:t> </a:t>
            </a:r>
            <a:endParaRPr dirty="0"/>
          </a:p>
          <a:p>
            <a:r>
              <a:rPr lang="en-US" sz="1500" dirty="0">
                <a:solidFill>
                  <a:srgbClr val="000000"/>
                </a:solidFill>
                <a:latin typeface="Courier 10 Pitch"/>
                <a:ea typeface="ヒラギノ角ゴ ProN W3"/>
              </a:rPr>
              <a:t>  -</a:t>
            </a:r>
            <a:r>
              <a:rPr lang="en-US" sz="1500" dirty="0" err="1">
                <a:solidFill>
                  <a:srgbClr val="000000"/>
                </a:solidFill>
                <a:latin typeface="Courier 10 Pitch"/>
                <a:ea typeface="ヒラギノ角ゴ ProN W3"/>
              </a:rPr>
              <a:t>site.code</a:t>
            </a:r>
            <a:r>
              <a:rPr lang="en-US" sz="1500" dirty="0">
                <a:solidFill>
                  <a:srgbClr val="000000"/>
                </a:solidFill>
                <a:latin typeface="Courier 10 Pitch"/>
                <a:ea typeface="ヒラギノ角ゴ ProN W3"/>
              </a:rPr>
              <a:t> P120</a:t>
            </a:r>
            <a:endParaRPr dirty="0"/>
          </a:p>
          <a:p>
            <a:endParaRPr dirty="0"/>
          </a:p>
          <a:p>
            <a:r>
              <a:rPr lang="en-US" sz="1500" dirty="0">
                <a:solidFill>
                  <a:srgbClr val="000000"/>
                </a:solidFill>
                <a:latin typeface="Courier 10 Pitch"/>
                <a:ea typeface="ヒラギノ角ゴ ProN W3"/>
              </a:rPr>
              <a:t>&gt; </a:t>
            </a:r>
            <a:r>
              <a:rPr lang="en-US" sz="1500" dirty="0" err="1">
                <a:solidFill>
                  <a:srgbClr val="000000"/>
                </a:solidFill>
                <a:latin typeface="Courier 10 Pitch"/>
                <a:ea typeface="ヒラギノ角ゴ ProN W3"/>
              </a:rPr>
              <a:t>gsacclient.sh</a:t>
            </a:r>
            <a:r>
              <a:rPr lang="en-US" sz="1500" dirty="0">
                <a:solidFill>
                  <a:srgbClr val="000000"/>
                </a:solidFill>
                <a:latin typeface="Courier 10 Pitch"/>
                <a:ea typeface="ヒラギノ角ゴ ProN W3"/>
              </a:rPr>
              <a:t> -server http://</a:t>
            </a:r>
            <a:r>
              <a:rPr lang="en-US" sz="1500" dirty="0" err="1">
                <a:solidFill>
                  <a:srgbClr val="000000"/>
                </a:solidFill>
                <a:latin typeface="Courier 10 Pitch"/>
                <a:ea typeface="ヒラギノ角ゴ ProN W3"/>
              </a:rPr>
              <a:t>facility.unavco.org</a:t>
            </a:r>
            <a:r>
              <a:rPr lang="en-US" sz="1500" dirty="0">
                <a:solidFill>
                  <a:srgbClr val="000000"/>
                </a:solidFill>
                <a:latin typeface="Courier 10 Pitch"/>
                <a:ea typeface="ヒラギノ角ゴ ProN W3"/>
              </a:rPr>
              <a:t>/</a:t>
            </a:r>
            <a:r>
              <a:rPr lang="en-US" sz="1500" dirty="0" err="1">
                <a:solidFill>
                  <a:srgbClr val="000000"/>
                </a:solidFill>
                <a:latin typeface="Courier 10 Pitch"/>
                <a:ea typeface="ヒラギノ角ゴ ProN W3"/>
              </a:rPr>
              <a:t>gsacws</a:t>
            </a:r>
            <a:r>
              <a:rPr lang="en-US" sz="1500" dirty="0">
                <a:solidFill>
                  <a:srgbClr val="000000"/>
                </a:solidFill>
                <a:latin typeface="Courier 10 Pitch"/>
                <a:ea typeface="ヒラギノ角ゴ ProN W3"/>
              </a:rPr>
              <a:t>       </a:t>
            </a:r>
            <a:endParaRPr dirty="0"/>
          </a:p>
          <a:p>
            <a:r>
              <a:rPr lang="en-US" sz="1500" dirty="0">
                <a:solidFill>
                  <a:srgbClr val="000000"/>
                </a:solidFill>
                <a:latin typeface="Courier 10 Pitch"/>
                <a:ea typeface="ヒラギノ角ゴ ProN W3"/>
              </a:rPr>
              <a:t>  -</a:t>
            </a:r>
            <a:r>
              <a:rPr lang="en-US" sz="1500" dirty="0" err="1">
                <a:solidFill>
                  <a:srgbClr val="000000"/>
                </a:solidFill>
                <a:latin typeface="Courier 10 Pitch"/>
                <a:ea typeface="ヒラギノ角ゴ ProN W3"/>
              </a:rPr>
              <a:t>site.code</a:t>
            </a:r>
            <a:r>
              <a:rPr lang="en-US" sz="1500" dirty="0">
                <a:solidFill>
                  <a:srgbClr val="000000"/>
                </a:solidFill>
                <a:latin typeface="Courier 10 Pitch"/>
                <a:ea typeface="ヒラギノ角ゴ ProN W3"/>
              </a:rPr>
              <a:t> P120 -output </a:t>
            </a:r>
            <a:r>
              <a:rPr lang="en-US" sz="1500" dirty="0" err="1">
                <a:solidFill>
                  <a:srgbClr val="000000"/>
                </a:solidFill>
                <a:latin typeface="Courier 10 Pitch"/>
                <a:ea typeface="ヒラギノ角ゴ ProN W3"/>
              </a:rPr>
              <a:t>site.snx</a:t>
            </a:r>
            <a:endParaRPr dirty="0"/>
          </a:p>
          <a:p>
            <a:endParaRPr dirty="0"/>
          </a:p>
          <a:p>
            <a:r>
              <a:rPr lang="en-US" sz="1500" dirty="0">
                <a:solidFill>
                  <a:srgbClr val="000000"/>
                </a:solidFill>
                <a:latin typeface="Courier 10 Pitch"/>
                <a:ea typeface="ヒラギノ角ゴ ProN W3"/>
              </a:rPr>
              <a:t>&gt; </a:t>
            </a:r>
            <a:r>
              <a:rPr lang="en-US" sz="1500" dirty="0" err="1">
                <a:solidFill>
                  <a:srgbClr val="000000"/>
                </a:solidFill>
                <a:latin typeface="Courier 10 Pitch"/>
                <a:ea typeface="ヒラギノ角ゴ ProN W3"/>
              </a:rPr>
              <a:t>gsacclient.sh</a:t>
            </a:r>
            <a:r>
              <a:rPr lang="en-US" sz="1500" dirty="0">
                <a:solidFill>
                  <a:srgbClr val="000000"/>
                </a:solidFill>
                <a:latin typeface="Courier 10 Pitch"/>
                <a:ea typeface="ヒラギノ角ゴ ProN W3"/>
              </a:rPr>
              <a:t>  -file </a:t>
            </a:r>
            <a:r>
              <a:rPr lang="en-US" sz="1500" dirty="0" err="1">
                <a:solidFill>
                  <a:srgbClr val="000000"/>
                </a:solidFill>
                <a:latin typeface="Courier 10 Pitch"/>
                <a:ea typeface="ヒラギノ角ゴ ProN W3"/>
              </a:rPr>
              <a:t>site.code</a:t>
            </a:r>
            <a:r>
              <a:rPr lang="en-US" sz="1500" dirty="0">
                <a:solidFill>
                  <a:srgbClr val="000000"/>
                </a:solidFill>
                <a:latin typeface="Courier 10 Pitch"/>
                <a:ea typeface="ヒラギノ角ゴ ProN W3"/>
              </a:rPr>
              <a:t> p123    -</a:t>
            </a:r>
            <a:r>
              <a:rPr lang="en-US" sz="1500" dirty="0" err="1">
                <a:solidFill>
                  <a:srgbClr val="000000"/>
                </a:solidFill>
                <a:latin typeface="Courier 10 Pitch"/>
                <a:ea typeface="ヒラギノ角ゴ ProN W3"/>
              </a:rPr>
              <a:t>file.datadate.from</a:t>
            </a:r>
            <a:r>
              <a:rPr lang="en-US" sz="1500" dirty="0">
                <a:solidFill>
                  <a:srgbClr val="000000"/>
                </a:solidFill>
                <a:latin typeface="Courier 10 Pitch"/>
                <a:ea typeface="ヒラギノ角ゴ ProN W3"/>
              </a:rPr>
              <a:t> 2010-09-01    -</a:t>
            </a:r>
            <a:r>
              <a:rPr lang="en-US" sz="1500" dirty="0" err="1">
                <a:solidFill>
                  <a:srgbClr val="000000"/>
                </a:solidFill>
                <a:latin typeface="Courier 10 Pitch"/>
                <a:ea typeface="ヒラギノ角ゴ ProN W3"/>
              </a:rPr>
              <a:t>file.datadate.to</a:t>
            </a:r>
            <a:r>
              <a:rPr lang="en-US" sz="1500" dirty="0">
                <a:solidFill>
                  <a:srgbClr val="000000"/>
                </a:solidFill>
                <a:latin typeface="Courier 10 Pitch"/>
                <a:ea typeface="ヒラギノ角ゴ ProN W3"/>
              </a:rPr>
              <a:t> 2010-09-15 	-output </a:t>
            </a:r>
            <a:r>
              <a:rPr lang="en-US" sz="1500" dirty="0" err="1">
                <a:solidFill>
                  <a:srgbClr val="000000"/>
                </a:solidFill>
                <a:latin typeface="Courier 10 Pitch"/>
                <a:ea typeface="ヒラギノ角ゴ ProN W3"/>
              </a:rPr>
              <a:t>file.url</a:t>
            </a:r>
            <a:endParaRPr dirty="0"/>
          </a:p>
          <a:p>
            <a:endParaRPr dirty="0"/>
          </a:p>
          <a:p>
            <a:pPr>
              <a:lnSpc>
                <a:spcPct val="100000"/>
              </a:lnSpc>
            </a:pPr>
            <a:r>
              <a:rPr lang="en-US" sz="1600" dirty="0">
                <a:solidFill>
                  <a:srgbClr val="414141"/>
                </a:solidFill>
                <a:latin typeface="Arial"/>
                <a:ea typeface="ヒラギノ角ゴ ProN W3"/>
              </a:rPr>
              <a:t>See the </a:t>
            </a:r>
            <a:r>
              <a:rPr lang="en-US" sz="1600" i="1" dirty="0">
                <a:solidFill>
                  <a:srgbClr val="414141"/>
                </a:solidFill>
                <a:latin typeface="Arial"/>
                <a:ea typeface="ヒラギノ角ゴ ProN W3"/>
              </a:rPr>
              <a:t>User Guide for GSAC Geoscience Data Repositories</a:t>
            </a:r>
            <a:r>
              <a:rPr lang="en-US" sz="1600" dirty="0">
                <a:solidFill>
                  <a:srgbClr val="414141"/>
                </a:solidFill>
                <a:latin typeface="Arial"/>
                <a:ea typeface="ヒラギノ角ゴ ProN W3"/>
              </a:rPr>
              <a:t> on the UNAVCO GSAC website for complete details.</a:t>
            </a:r>
            <a:r>
              <a:rPr lang="en-US" dirty="0">
                <a:solidFill>
                  <a:srgbClr val="414141"/>
                </a:solidFill>
                <a:latin typeface="Arial"/>
                <a:ea typeface="ヒラギノ角ゴ ProN W3"/>
              </a:rPr>
              <a:t> </a:t>
            </a:r>
            <a:endParaRPr dirty="0"/>
          </a:p>
        </p:txBody>
      </p:sp>
      <p:sp>
        <p:nvSpPr>
          <p:cNvPr id="265"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p:txBody>
      </p:sp>
      <p:sp>
        <p:nvSpPr>
          <p:cNvPr id="266"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p:cNvPicPr/>
          <p:nvPr/>
        </p:nvPicPr>
        <p:blipFill>
          <a:blip r:embed="rId2"/>
          <a:stretch>
            <a:fillRect/>
          </a:stretch>
        </p:blipFill>
        <p:spPr>
          <a:xfrm>
            <a:off x="3383280" y="2651760"/>
            <a:ext cx="2980800" cy="3931920"/>
          </a:xfrm>
          <a:prstGeom prst="rect">
            <a:avLst/>
          </a:prstGeom>
        </p:spPr>
      </p:pic>
      <p:sp>
        <p:nvSpPr>
          <p:cNvPr id="94" name="CustomShape 1"/>
          <p:cNvSpPr/>
          <p:nvPr/>
        </p:nvSpPr>
        <p:spPr>
          <a:xfrm>
            <a:off x="3128400" y="182880"/>
            <a:ext cx="493776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Resources Online</a:t>
            </a:r>
            <a:endParaRPr/>
          </a:p>
        </p:txBody>
      </p:sp>
      <p:sp>
        <p:nvSpPr>
          <p:cNvPr id="95" name="CustomShape 2"/>
          <p:cNvSpPr/>
          <p:nvPr/>
        </p:nvSpPr>
        <p:spPr>
          <a:xfrm>
            <a:off x="786960" y="1188720"/>
            <a:ext cx="7991280" cy="1707120"/>
          </a:xfrm>
          <a:prstGeom prst="rect">
            <a:avLst/>
          </a:prstGeom>
          <a:noFill/>
        </p:spPr>
        <p:txBody>
          <a:bodyPr/>
          <a:lstStyle/>
          <a:p>
            <a:pPr>
              <a:lnSpc>
                <a:spcPct val="100000"/>
              </a:lnSpc>
            </a:pPr>
            <a:r>
              <a:rPr lang="en-US" sz="2000">
                <a:solidFill>
                  <a:srgbClr val="414141"/>
                </a:solidFill>
                <a:latin typeface="Arial"/>
                <a:ea typeface="ヒラギノ角ゴ ProN W3"/>
              </a:rPr>
              <a:t>For complete information about GSAC, </a:t>
            </a:r>
            <a:r>
              <a:rPr lang="en-US" sz="2000">
                <a:solidFill>
                  <a:srgbClr val="2323DC"/>
                </a:solidFill>
                <a:latin typeface="Arial"/>
                <a:ea typeface="ヒラギノ角ゴ ProN W3"/>
              </a:rPr>
              <a:t>Google UNAVCO GSAC</a:t>
            </a:r>
            <a:r>
              <a:rPr lang="en-US" sz="2000">
                <a:solidFill>
                  <a:srgbClr val="414141"/>
                </a:solidFill>
                <a:latin typeface="Arial"/>
                <a:ea typeface="ヒラギノ角ゴ ProN W3"/>
              </a:rPr>
              <a:t>.</a:t>
            </a:r>
            <a:endParaRPr/>
          </a:p>
          <a:p>
            <a:pPr>
              <a:lnSpc>
                <a:spcPct val="100000"/>
              </a:lnSpc>
            </a:pPr>
            <a:endParaRPr/>
          </a:p>
          <a:p>
            <a:pPr>
              <a:lnSpc>
                <a:spcPct val="100000"/>
              </a:lnSpc>
            </a:pPr>
            <a:r>
              <a:rPr lang="en-US" sz="2000">
                <a:solidFill>
                  <a:srgbClr val="414141"/>
                </a:solidFill>
                <a:latin typeface="Arial"/>
                <a:ea typeface="ヒラギノ角ゴ ProN W3"/>
              </a:rPr>
              <a:t>The UNAVCO GSAC web site has an introduction to GSAC, </a:t>
            </a:r>
            <a:endParaRPr/>
          </a:p>
          <a:p>
            <a:pPr>
              <a:lnSpc>
                <a:spcPct val="100000"/>
              </a:lnSpc>
            </a:pPr>
            <a:r>
              <a:rPr lang="en-US" sz="2000">
                <a:solidFill>
                  <a:srgbClr val="414141"/>
                </a:solidFill>
                <a:latin typeface="Arial"/>
                <a:ea typeface="ヒラギノ角ゴ ProN W3"/>
              </a:rPr>
              <a:t>“</a:t>
            </a:r>
            <a:r>
              <a:rPr lang="en-US" sz="2000" i="1">
                <a:solidFill>
                  <a:srgbClr val="414141"/>
                </a:solidFill>
                <a:latin typeface="Arial"/>
                <a:ea typeface="ヒラギノ角ゴ ProN W3"/>
              </a:rPr>
              <a:t>UNAVCO GSAC: Web Services for Geodesy Data Repositories</a:t>
            </a:r>
            <a:r>
              <a:rPr lang="en-US" sz="2000">
                <a:solidFill>
                  <a:srgbClr val="414141"/>
                </a:solidFill>
                <a:latin typeface="Arial"/>
                <a:ea typeface="ヒラギノ角ゴ ProN W3"/>
              </a:rPr>
              <a:t>”,</a:t>
            </a:r>
            <a:endParaRPr/>
          </a:p>
          <a:p>
            <a:pPr>
              <a:lnSpc>
                <a:spcPct val="100000"/>
              </a:lnSpc>
            </a:pPr>
            <a:r>
              <a:rPr lang="en-US" sz="2000">
                <a:solidFill>
                  <a:srgbClr val="414141"/>
                </a:solidFill>
                <a:latin typeface="Arial"/>
                <a:ea typeface="ヒラギノ角ゴ ProN W3"/>
              </a:rPr>
              <a:t>and much more.</a:t>
            </a:r>
            <a:endParaRPr/>
          </a:p>
        </p:txBody>
      </p:sp>
      <p:sp>
        <p:nvSpPr>
          <p:cNvPr id="96" name="CustomShape 3"/>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3197520" y="182880"/>
            <a:ext cx="5394960" cy="529920"/>
          </a:xfrm>
          <a:prstGeom prst="rect">
            <a:avLst/>
          </a:prstGeom>
          <a:noFill/>
        </p:spPr>
        <p:txBody>
          <a:bodyPr lIns="64440" tIns="32040" rIns="64440" bIns="32040" anchor="ctr"/>
          <a:lstStyle/>
          <a:p>
            <a:pPr>
              <a:lnSpc>
                <a:spcPct val="100000"/>
              </a:lnSpc>
            </a:pPr>
            <a:r>
              <a:rPr lang="en-US" sz="2600" dirty="0" smtClean="0">
                <a:solidFill>
                  <a:srgbClr val="280099"/>
                </a:solidFill>
                <a:latin typeface="Gill Sans Light"/>
                <a:ea typeface="ヒラギノ角ゴ ProN W3"/>
              </a:rPr>
              <a:t>GSAC: </a:t>
            </a:r>
            <a:r>
              <a:rPr lang="en-US" sz="2600" dirty="0">
                <a:solidFill>
                  <a:srgbClr val="280099"/>
                </a:solidFill>
                <a:latin typeface="Gill Sans Light"/>
                <a:ea typeface="ヒラギノ角ゴ ProN W3"/>
              </a:rPr>
              <a:t>How to </a:t>
            </a:r>
            <a:r>
              <a:rPr lang="en-US" sz="2600" dirty="0" smtClean="0">
                <a:solidFill>
                  <a:srgbClr val="280099"/>
                </a:solidFill>
                <a:latin typeface="Gill Sans Light"/>
                <a:ea typeface="ヒラギノ角ゴ ProN W3"/>
              </a:rPr>
              <a:t>learn to use GSAC</a:t>
            </a:r>
            <a:endParaRPr dirty="0"/>
          </a:p>
        </p:txBody>
      </p:sp>
      <p:sp>
        <p:nvSpPr>
          <p:cNvPr id="268" name="CustomShape 2"/>
          <p:cNvSpPr/>
          <p:nvPr/>
        </p:nvSpPr>
        <p:spPr>
          <a:xfrm>
            <a:off x="911520" y="2144160"/>
            <a:ext cx="8141040" cy="4530960"/>
          </a:xfrm>
          <a:prstGeom prst="rect">
            <a:avLst/>
          </a:prstGeom>
          <a:noFill/>
        </p:spPr>
        <p:txBody>
          <a:bodyPr/>
          <a:lstStyle/>
          <a:p>
            <a:pPr>
              <a:lnSpc>
                <a:spcPct val="100000"/>
              </a:lnSpc>
            </a:pPr>
            <a:r>
              <a:rPr lang="en-US" sz="2800" dirty="0">
                <a:solidFill>
                  <a:srgbClr val="000000"/>
                </a:solidFill>
                <a:latin typeface="Arial"/>
                <a:ea typeface="ヒラギノ角ゴ ProN W3"/>
              </a:rPr>
              <a:t>   </a:t>
            </a:r>
            <a:r>
              <a:rPr lang="en-US" sz="2800" i="1" dirty="0">
                <a:solidFill>
                  <a:srgbClr val="000000"/>
                </a:solidFill>
                <a:latin typeface="Arial"/>
                <a:ea typeface="ヒラギノ角ゴ ProN W3"/>
              </a:rPr>
              <a:t>Read</a:t>
            </a:r>
            <a:endParaRPr dirty="0"/>
          </a:p>
          <a:p>
            <a:pPr>
              <a:lnSpc>
                <a:spcPct val="100000"/>
              </a:lnSpc>
            </a:pPr>
            <a:endParaRPr dirty="0"/>
          </a:p>
          <a:p>
            <a:pPr>
              <a:lnSpc>
                <a:spcPct val="100000"/>
              </a:lnSpc>
            </a:pPr>
            <a:r>
              <a:rPr lang="en-US" sz="2800" i="1" dirty="0">
                <a:solidFill>
                  <a:srgbClr val="000000"/>
                </a:solidFill>
                <a:latin typeface="Arial"/>
                <a:ea typeface="ヒラギノ角ゴ ProN W3"/>
              </a:rPr>
              <a:t>   the book of</a:t>
            </a:r>
            <a:endParaRPr dirty="0"/>
          </a:p>
          <a:p>
            <a:pPr>
              <a:lnSpc>
                <a:spcPct val="100000"/>
              </a:lnSpc>
            </a:pPr>
            <a:endParaRPr dirty="0"/>
          </a:p>
          <a:p>
            <a:pPr>
              <a:lnSpc>
                <a:spcPct val="100000"/>
              </a:lnSpc>
            </a:pPr>
            <a:r>
              <a:rPr lang="en-US" sz="2800" i="1" dirty="0">
                <a:solidFill>
                  <a:srgbClr val="000000"/>
                </a:solidFill>
                <a:latin typeface="Arial"/>
                <a:ea typeface="ヒラギノ角ゴ ProN W3"/>
              </a:rPr>
              <a:t>   Instructions!</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lang="en-US" dirty="0" smtClean="0"/>
          </a:p>
          <a:p>
            <a:pPr>
              <a:lnSpc>
                <a:spcPct val="100000"/>
              </a:lnSpc>
            </a:pPr>
            <a:endParaRPr lang="en-US" dirty="0"/>
          </a:p>
          <a:p>
            <a:pPr>
              <a:lnSpc>
                <a:spcPct val="100000"/>
              </a:lnSpc>
            </a:pPr>
            <a:endParaRPr lang="en-US" dirty="0" smtClean="0"/>
          </a:p>
          <a:p>
            <a:pPr>
              <a:lnSpc>
                <a:spcPct val="100000"/>
              </a:lnSpc>
            </a:pPr>
            <a:endParaRPr lang="en-US" dirty="0"/>
          </a:p>
          <a:p>
            <a:pPr>
              <a:lnSpc>
                <a:spcPct val="100000"/>
              </a:lnSpc>
            </a:pPr>
            <a:endParaRPr sz="900" dirty="0"/>
          </a:p>
          <a:p>
            <a:pPr>
              <a:lnSpc>
                <a:spcPct val="100000"/>
              </a:lnSpc>
            </a:pPr>
            <a:r>
              <a:rPr lang="en-US" dirty="0">
                <a:solidFill>
                  <a:srgbClr val="000000"/>
                </a:solidFill>
                <a:latin typeface="Arial"/>
                <a:ea typeface="ヒラギノ角ゴ ProN W3"/>
              </a:rPr>
              <a:t>http://</a:t>
            </a:r>
            <a:r>
              <a:rPr lang="en-US" dirty="0" err="1">
                <a:solidFill>
                  <a:srgbClr val="000000"/>
                </a:solidFill>
                <a:latin typeface="Arial"/>
                <a:ea typeface="ヒラギノ角ゴ ProN W3"/>
              </a:rPr>
              <a:t>facility.unavco.org</a:t>
            </a:r>
            <a:r>
              <a:rPr lang="en-US" dirty="0">
                <a:solidFill>
                  <a:srgbClr val="000000"/>
                </a:solidFill>
                <a:latin typeface="Arial"/>
                <a:ea typeface="ヒラギノ角ゴ ProN W3"/>
              </a:rPr>
              <a:t>/data/</a:t>
            </a:r>
            <a:r>
              <a:rPr lang="en-US" dirty="0" err="1">
                <a:solidFill>
                  <a:srgbClr val="000000"/>
                </a:solidFill>
                <a:latin typeface="Arial"/>
                <a:ea typeface="ヒラギノ角ゴ ProN W3"/>
              </a:rPr>
              <a:t>gsacws</a:t>
            </a:r>
            <a:r>
              <a:rPr lang="en-US" dirty="0">
                <a:solidFill>
                  <a:srgbClr val="000000"/>
                </a:solidFill>
                <a:latin typeface="Arial"/>
                <a:ea typeface="ヒラギノ角ゴ ProN W3"/>
              </a:rPr>
              <a:t>/docs/</a:t>
            </a:r>
            <a:r>
              <a:rPr lang="en-US" dirty="0" err="1">
                <a:solidFill>
                  <a:srgbClr val="000000"/>
                </a:solidFill>
                <a:latin typeface="Arial"/>
                <a:ea typeface="ヒラギノ角ゴ ProN W3"/>
              </a:rPr>
              <a:t>UNAVCO_GSAC_User_Guide.pdf</a:t>
            </a:r>
            <a:endParaRPr dirty="0"/>
          </a:p>
        </p:txBody>
      </p:sp>
      <p:sp>
        <p:nvSpPr>
          <p:cNvPr id="269"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p:txBody>
      </p:sp>
      <p:sp>
        <p:nvSpPr>
          <p:cNvPr id="270" name="CustomShape 4"/>
          <p:cNvSpPr/>
          <p:nvPr/>
        </p:nvSpPr>
        <p:spPr>
          <a:xfrm>
            <a:off x="355680" y="2717640"/>
            <a:ext cx="8254800" cy="914760"/>
          </a:xfrm>
          <a:prstGeom prst="rect">
            <a:avLst/>
          </a:prstGeom>
          <a:noFill/>
        </p:spPr>
      </p:sp>
      <p:pic>
        <p:nvPicPr>
          <p:cNvPr id="271" name="Picture 270"/>
          <p:cNvPicPr/>
          <p:nvPr/>
        </p:nvPicPr>
        <p:blipFill>
          <a:blip r:embed="rId2"/>
          <a:stretch>
            <a:fillRect/>
          </a:stretch>
        </p:blipFill>
        <p:spPr>
          <a:xfrm>
            <a:off x="3931920" y="731520"/>
            <a:ext cx="4151520" cy="54864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800">
                <a:solidFill>
                  <a:srgbClr val="280099"/>
                </a:solidFill>
                <a:latin typeface="Gill Sans Light"/>
                <a:ea typeface="ヒラギノ角ゴ ProN W3"/>
              </a:rPr>
              <a:t>GSAC </a:t>
            </a:r>
            <a:endParaRPr/>
          </a:p>
        </p:txBody>
      </p:sp>
      <p:sp>
        <p:nvSpPr>
          <p:cNvPr id="273" name="CustomShape 2"/>
          <p:cNvSpPr/>
          <p:nvPr/>
        </p:nvSpPr>
        <p:spPr>
          <a:xfrm>
            <a:off x="731520" y="1280160"/>
            <a:ext cx="7863840" cy="2835360"/>
          </a:xfrm>
          <a:prstGeom prst="rect">
            <a:avLst/>
          </a:prstGeom>
          <a:noFill/>
        </p:spPr>
        <p:txBody>
          <a:bodyPr/>
          <a:lstStyle/>
          <a:p>
            <a:pPr>
              <a:lnSpc>
                <a:spcPct val="100000"/>
              </a:lnSpc>
            </a:pPr>
            <a:r>
              <a:rPr lang="en-US" sz="2000" dirty="0" smtClean="0">
                <a:solidFill>
                  <a:srgbClr val="414141"/>
                </a:solidFill>
                <a:latin typeface="Arial"/>
                <a:ea typeface="ヒラギノ角ゴ ProN W3"/>
              </a:rPr>
              <a:t>Time </a:t>
            </a:r>
            <a:r>
              <a:rPr lang="en-US" sz="2000" dirty="0">
                <a:solidFill>
                  <a:srgbClr val="414141"/>
                </a:solidFill>
                <a:latin typeface="Arial"/>
                <a:ea typeface="ヒラギノ角ゴ ProN W3"/>
              </a:rPr>
              <a:t>for questions. </a:t>
            </a:r>
            <a:endParaRPr dirty="0"/>
          </a:p>
        </p:txBody>
      </p:sp>
      <p:sp>
        <p:nvSpPr>
          <p:cNvPr id="274"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a:t>
            </a:r>
            <a:endParaRPr/>
          </a:p>
          <a:p>
            <a:pPr>
              <a:lnSpc>
                <a:spcPct val="100000"/>
              </a:lnSpc>
            </a:pPr>
            <a:endParaRPr/>
          </a:p>
        </p:txBody>
      </p:sp>
      <p:sp>
        <p:nvSpPr>
          <p:cNvPr id="275"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3200400" y="182880"/>
            <a:ext cx="530352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Data Sharing Principles </a:t>
            </a:r>
            <a:endParaRPr/>
          </a:p>
        </p:txBody>
      </p:sp>
      <p:sp>
        <p:nvSpPr>
          <p:cNvPr id="277" name="CustomShape 2"/>
          <p:cNvSpPr/>
          <p:nvPr/>
        </p:nvSpPr>
        <p:spPr>
          <a:xfrm>
            <a:off x="731520" y="1346220"/>
            <a:ext cx="8412480" cy="4572360"/>
          </a:xfrm>
          <a:prstGeom prst="rect">
            <a:avLst/>
          </a:prstGeom>
          <a:noFill/>
        </p:spPr>
        <p:txBody>
          <a:bodyPr/>
          <a:lstStyle/>
          <a:p>
            <a:pPr>
              <a:lnSpc>
                <a:spcPct val="100000"/>
              </a:lnSpc>
            </a:pPr>
            <a:r>
              <a:rPr lang="en-US" sz="2000" dirty="0">
                <a:solidFill>
                  <a:srgbClr val="414141"/>
                </a:solidFill>
                <a:latin typeface="Arial"/>
                <a:ea typeface="ヒラギノ角ゴ ProN W3"/>
              </a:rPr>
              <a:t>GSAC uses UNAVCO's open data policy. </a:t>
            </a:r>
            <a:endParaRPr dirty="0"/>
          </a:p>
          <a:p>
            <a:pPr>
              <a:lnSpc>
                <a:spcPct val="100000"/>
              </a:lnSpc>
            </a:pPr>
            <a:r>
              <a:rPr lang="en-US" sz="2000" dirty="0">
                <a:solidFill>
                  <a:srgbClr val="414141"/>
                </a:solidFill>
                <a:latin typeface="Arial"/>
                <a:ea typeface="ヒラギノ角ゴ ProN W3"/>
              </a:rPr>
              <a:t> </a:t>
            </a:r>
            <a:endParaRPr dirty="0"/>
          </a:p>
          <a:p>
            <a:pPr>
              <a:lnSpc>
                <a:spcPct val="100000"/>
              </a:lnSpc>
            </a:pPr>
            <a:endParaRPr dirty="0"/>
          </a:p>
          <a:p>
            <a:pPr>
              <a:lnSpc>
                <a:spcPct val="100000"/>
              </a:lnSpc>
            </a:pPr>
            <a:r>
              <a:rPr lang="en-US" sz="2000" dirty="0">
                <a:solidFill>
                  <a:srgbClr val="414141"/>
                </a:solidFill>
                <a:latin typeface="Arial"/>
                <a:ea typeface="ヒラギノ角ゴ ProN W3"/>
              </a:rPr>
              <a:t>This policy is similar to the data sharing principles of the Group on Earth Observations (GEO, </a:t>
            </a:r>
            <a:r>
              <a:rPr lang="en-US" dirty="0">
                <a:solidFill>
                  <a:srgbClr val="414141"/>
                </a:solidFill>
                <a:latin typeface="Arial"/>
                <a:ea typeface="ヒラギノ角ゴ ProN W3"/>
              </a:rPr>
              <a:t>http://</a:t>
            </a:r>
            <a:r>
              <a:rPr lang="en-US" dirty="0" err="1">
                <a:solidFill>
                  <a:srgbClr val="414141"/>
                </a:solidFill>
                <a:latin typeface="Arial"/>
                <a:ea typeface="ヒラギノ角ゴ ProN W3"/>
              </a:rPr>
              <a:t>www.earthobservations.org</a:t>
            </a:r>
            <a:r>
              <a:rPr lang="en-US" sz="1600" dirty="0">
                <a:solidFill>
                  <a:srgbClr val="414141"/>
                </a:solidFill>
                <a:latin typeface="Arial"/>
                <a:ea typeface="ヒラギノ角ゴ ProN W3"/>
              </a:rPr>
              <a:t>/</a:t>
            </a:r>
            <a:r>
              <a:rPr lang="en-US" sz="2000" dirty="0">
                <a:solidFill>
                  <a:srgbClr val="414141"/>
                </a:solidFill>
                <a:latin typeface="Arial"/>
                <a:ea typeface="ヒラギノ角ゴ ProN W3"/>
              </a:rPr>
              <a:t>):</a:t>
            </a:r>
            <a:endParaRPr dirty="0"/>
          </a:p>
          <a:p>
            <a:pPr>
              <a:lnSpc>
                <a:spcPct val="100000"/>
              </a:lnSpc>
            </a:pPr>
            <a:endParaRPr dirty="0"/>
          </a:p>
          <a:p>
            <a:pPr>
              <a:lnSpc>
                <a:spcPct val="100000"/>
              </a:lnSpc>
            </a:pPr>
            <a:endParaRPr dirty="0"/>
          </a:p>
          <a:p>
            <a:pPr>
              <a:lnSpc>
                <a:spcPct val="100000"/>
              </a:lnSpc>
            </a:pPr>
            <a:r>
              <a:rPr lang="en-US" i="1" dirty="0">
                <a:solidFill>
                  <a:srgbClr val="414141"/>
                </a:solidFill>
                <a:latin typeface="Arial"/>
                <a:ea typeface="ヒラギノ角ゴ ProN W3"/>
              </a:rPr>
              <a:t>All </a:t>
            </a:r>
            <a:r>
              <a:rPr lang="en-US" i="1" dirty="0">
                <a:solidFill>
                  <a:srgbClr val="2300DC"/>
                </a:solidFill>
                <a:latin typeface="Arial"/>
                <a:ea typeface="ヒラギノ角ゴ ProN W3"/>
              </a:rPr>
              <a:t>shared</a:t>
            </a:r>
            <a:r>
              <a:rPr lang="en-US" i="1" dirty="0">
                <a:solidFill>
                  <a:srgbClr val="414141"/>
                </a:solidFill>
                <a:latin typeface="Arial"/>
                <a:ea typeface="ヒラギノ角ゴ ProN W3"/>
              </a:rPr>
              <a:t> data, metadata and products being free of charge or no more than cost of reproduction will be encouraged for research and education.</a:t>
            </a:r>
            <a:endParaRPr dirty="0"/>
          </a:p>
          <a:p>
            <a:pPr>
              <a:lnSpc>
                <a:spcPct val="100000"/>
              </a:lnSpc>
            </a:pPr>
            <a:r>
              <a:rPr lang="en-US" i="1" dirty="0">
                <a:solidFill>
                  <a:srgbClr val="414141"/>
                </a:solidFill>
                <a:latin typeface="Arial"/>
                <a:ea typeface="ヒラギノ角ゴ ProN W3"/>
              </a:rPr>
              <a:t> </a:t>
            </a:r>
            <a:endParaRPr dirty="0"/>
          </a:p>
          <a:p>
            <a:pPr>
              <a:lnSpc>
                <a:spcPct val="100000"/>
              </a:lnSpc>
            </a:pPr>
            <a:endParaRPr dirty="0"/>
          </a:p>
          <a:p>
            <a:pPr>
              <a:lnSpc>
                <a:spcPct val="100000"/>
              </a:lnSpc>
            </a:pPr>
            <a:r>
              <a:rPr lang="en-US" sz="2000" dirty="0">
                <a:solidFill>
                  <a:srgbClr val="414141"/>
                </a:solidFill>
                <a:latin typeface="Arial"/>
                <a:ea typeface="ヒラギノ角ゴ ProN W3"/>
              </a:rPr>
              <a:t>You may choose not to share some data.</a:t>
            </a:r>
            <a:endParaRPr dirty="0"/>
          </a:p>
          <a:p>
            <a:pPr>
              <a:lnSpc>
                <a:spcPct val="100000"/>
              </a:lnSpc>
            </a:pPr>
            <a:endParaRPr dirty="0"/>
          </a:p>
          <a:p>
            <a:pPr>
              <a:lnSpc>
                <a:spcPct val="100000"/>
              </a:lnSpc>
            </a:pPr>
            <a:r>
              <a:rPr lang="en-US" sz="2000" dirty="0">
                <a:solidFill>
                  <a:srgbClr val="414141"/>
                </a:solidFill>
                <a:latin typeface="Arial"/>
                <a:ea typeface="ヒラギノ角ゴ ProN W3"/>
              </a:rPr>
              <a:t>You need not share all your data, with everyone, all the time.</a:t>
            </a:r>
            <a:endParaRPr dirty="0"/>
          </a:p>
          <a:p>
            <a:pPr>
              <a:lnSpc>
                <a:spcPct val="100000"/>
              </a:lnSpc>
            </a:pPr>
            <a:endParaRPr dirty="0"/>
          </a:p>
          <a:p>
            <a:pPr>
              <a:lnSpc>
                <a:spcPct val="100000"/>
              </a:lnSpc>
            </a:pPr>
            <a:endParaRPr dirty="0"/>
          </a:p>
        </p:txBody>
      </p:sp>
      <p:sp>
        <p:nvSpPr>
          <p:cNvPr id="278" name="CustomShape 3"/>
          <p:cNvSpPr/>
          <p:nvPr/>
        </p:nvSpPr>
        <p:spPr>
          <a:xfrm>
            <a:off x="731520" y="5212080"/>
            <a:ext cx="8046720" cy="1081080"/>
          </a:xfrm>
          <a:prstGeom prst="rect">
            <a:avLst/>
          </a:prstGeom>
          <a:noFill/>
        </p:spPr>
        <p:txBody>
          <a:bodyPr/>
          <a:lstStyle/>
          <a:p>
            <a:pPr>
              <a:lnSpc>
                <a:spcPct val="100000"/>
              </a:lnSpc>
            </a:pPr>
            <a:endParaRPr/>
          </a:p>
          <a:p>
            <a:pPr>
              <a:lnSpc>
                <a:spcPct val="100000"/>
              </a:lnSpc>
            </a:pPr>
            <a:endParaRPr/>
          </a:p>
          <a:p>
            <a:pPr>
              <a:lnSpc>
                <a:spcPct val="100000"/>
              </a:lnSpc>
            </a:pPr>
            <a:endParaRPr/>
          </a:p>
        </p:txBody>
      </p:sp>
      <p:sp>
        <p:nvSpPr>
          <p:cNvPr id="279"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3200400" y="182880"/>
            <a:ext cx="530352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Data Sharing Principles </a:t>
            </a:r>
            <a:endParaRPr/>
          </a:p>
        </p:txBody>
      </p:sp>
      <p:sp>
        <p:nvSpPr>
          <p:cNvPr id="277" name="CustomShape 2"/>
          <p:cNvSpPr/>
          <p:nvPr/>
        </p:nvSpPr>
        <p:spPr>
          <a:xfrm>
            <a:off x="731520" y="1346220"/>
            <a:ext cx="8412480" cy="4572360"/>
          </a:xfrm>
          <a:prstGeom prst="rect">
            <a:avLst/>
          </a:prstGeom>
          <a:noFill/>
        </p:spPr>
        <p:txBody>
          <a:bodyPr/>
          <a:lstStyle/>
          <a:p>
            <a:pPr>
              <a:lnSpc>
                <a:spcPct val="100000"/>
              </a:lnSpc>
            </a:pPr>
            <a:r>
              <a:rPr lang="en-US" dirty="0" smtClean="0"/>
              <a:t>From “</a:t>
            </a:r>
            <a:r>
              <a:rPr lang="en-US" dirty="0" smtClean="0"/>
              <a:t>Risk Management</a:t>
            </a:r>
            <a:r>
              <a:rPr lang="en-US" dirty="0" smtClean="0"/>
              <a:t>”, </a:t>
            </a:r>
            <a:r>
              <a:rPr lang="en-US" i="1" dirty="0" smtClean="0"/>
              <a:t>Nature</a:t>
            </a:r>
            <a:r>
              <a:rPr lang="en-US" dirty="0" smtClean="0"/>
              <a:t>, lead editorial, </a:t>
            </a:r>
            <a:r>
              <a:rPr lang="en-US" dirty="0" err="1" smtClean="0"/>
              <a:t>vol</a:t>
            </a:r>
            <a:r>
              <a:rPr lang="en-US" dirty="0" smtClean="0"/>
              <a:t> 498, page 271 (20 June </a:t>
            </a:r>
            <a:r>
              <a:rPr lang="en-US" dirty="0" smtClean="0"/>
              <a:t>2013):</a:t>
            </a:r>
            <a:endParaRPr lang="en-US" dirty="0" smtClean="0"/>
          </a:p>
          <a:p>
            <a:pPr>
              <a:lnSpc>
                <a:spcPct val="100000"/>
              </a:lnSpc>
            </a:pPr>
            <a:endParaRPr lang="en-US" dirty="0" smtClean="0"/>
          </a:p>
          <a:p>
            <a:pPr>
              <a:lnSpc>
                <a:spcPct val="100000"/>
              </a:lnSpc>
            </a:pPr>
            <a:endParaRPr lang="en-US" sz="2000" dirty="0"/>
          </a:p>
          <a:p>
            <a:pPr>
              <a:lnSpc>
                <a:spcPct val="100000"/>
              </a:lnSpc>
            </a:pPr>
            <a:r>
              <a:rPr lang="en-US" sz="2000" dirty="0" smtClean="0"/>
              <a:t>“… data should be as comprehensive as possible.  Governments and universities world wide should embrace transparency and publish and pool their seismic, planning, and socio-economic data….”</a:t>
            </a:r>
          </a:p>
          <a:p>
            <a:pPr>
              <a:lnSpc>
                <a:spcPct val="100000"/>
              </a:lnSpc>
            </a:pPr>
            <a:endParaRPr lang="en-US" sz="2000" dirty="0" smtClean="0"/>
          </a:p>
          <a:p>
            <a:pPr>
              <a:lnSpc>
                <a:spcPct val="100000"/>
              </a:lnSpc>
            </a:pPr>
            <a:endParaRPr lang="en-US" sz="2000" dirty="0"/>
          </a:p>
          <a:p>
            <a:pPr>
              <a:lnSpc>
                <a:spcPct val="100000"/>
              </a:lnSpc>
            </a:pPr>
            <a:r>
              <a:rPr lang="en-US" sz="2000" dirty="0" smtClean="0"/>
              <a:t>“…a major part of GEM’s (Global Earthquake Model) legacy lies in bringing together previously unpublished local data under one umbrella.”</a:t>
            </a:r>
            <a:endParaRPr sz="2000" dirty="0"/>
          </a:p>
        </p:txBody>
      </p:sp>
      <p:sp>
        <p:nvSpPr>
          <p:cNvPr id="278" name="CustomShape 3"/>
          <p:cNvSpPr/>
          <p:nvPr/>
        </p:nvSpPr>
        <p:spPr>
          <a:xfrm>
            <a:off x="731520" y="5212080"/>
            <a:ext cx="8046720" cy="1081080"/>
          </a:xfrm>
          <a:prstGeom prst="rect">
            <a:avLst/>
          </a:prstGeom>
          <a:noFill/>
        </p:spPr>
        <p:txBody>
          <a:bodyPr/>
          <a:lstStyle/>
          <a:p>
            <a:pPr>
              <a:lnSpc>
                <a:spcPct val="100000"/>
              </a:lnSpc>
            </a:pPr>
            <a:endParaRPr/>
          </a:p>
          <a:p>
            <a:pPr>
              <a:lnSpc>
                <a:spcPct val="100000"/>
              </a:lnSpc>
            </a:pPr>
            <a:endParaRPr/>
          </a:p>
          <a:p>
            <a:pPr>
              <a:lnSpc>
                <a:spcPct val="100000"/>
              </a:lnSpc>
            </a:pPr>
            <a:endParaRPr/>
          </a:p>
        </p:txBody>
      </p:sp>
      <p:sp>
        <p:nvSpPr>
          <p:cNvPr id="279" name="CustomShape 4"/>
          <p:cNvSpPr/>
          <p:nvPr/>
        </p:nvSpPr>
        <p:spPr>
          <a:xfrm>
            <a:off x="355680" y="2717640"/>
            <a:ext cx="8254800" cy="914760"/>
          </a:xfrm>
          <a:prstGeom prst="rect">
            <a:avLst/>
          </a:prstGeom>
          <a:noFill/>
        </p:spPr>
      </p:sp>
    </p:spTree>
    <p:extLst>
      <p:ext uri="{BB962C8B-B14F-4D97-AF65-F5344CB8AC3E}">
        <p14:creationId xmlns:p14="http://schemas.microsoft.com/office/powerpoint/2010/main" val="1772676244"/>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3200400" y="206396"/>
            <a:ext cx="5943600" cy="7315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Data Sharing:</a:t>
            </a:r>
            <a:endParaRPr/>
          </a:p>
          <a:p>
            <a:pPr>
              <a:lnSpc>
                <a:spcPct val="100000"/>
              </a:lnSpc>
            </a:pPr>
            <a:r>
              <a:rPr lang="en-US" sz="2600">
                <a:solidFill>
                  <a:srgbClr val="280099"/>
                </a:solidFill>
                <a:latin typeface="Gill Sans Light"/>
                <a:ea typeface="ヒラギノ角ゴ ProN W3"/>
              </a:rPr>
              <a:t>User Accounts </a:t>
            </a:r>
            <a:endParaRPr/>
          </a:p>
        </p:txBody>
      </p:sp>
      <p:sp>
        <p:nvSpPr>
          <p:cNvPr id="281" name="CustomShape 2"/>
          <p:cNvSpPr/>
          <p:nvPr/>
        </p:nvSpPr>
        <p:spPr>
          <a:xfrm>
            <a:off x="731520" y="1242888"/>
            <a:ext cx="8269811" cy="4893120"/>
          </a:xfrm>
          <a:prstGeom prst="rect">
            <a:avLst/>
          </a:prstGeom>
          <a:noFill/>
        </p:spPr>
        <p:txBody>
          <a:bodyPr/>
          <a:lstStyle/>
          <a:p>
            <a:pPr>
              <a:lnSpc>
                <a:spcPct val="100000"/>
              </a:lnSpc>
            </a:pPr>
            <a:r>
              <a:rPr lang="en-US" sz="2000" dirty="0">
                <a:solidFill>
                  <a:srgbClr val="414141"/>
                </a:solidFill>
                <a:latin typeface="Arial"/>
                <a:ea typeface="ヒラギノ角ゴ ProN W3"/>
              </a:rPr>
              <a:t>User Accounts</a:t>
            </a:r>
            <a:endParaRPr dirty="0"/>
          </a:p>
          <a:p>
            <a:pPr>
              <a:lnSpc>
                <a:spcPct val="100000"/>
              </a:lnSpc>
            </a:pPr>
            <a:endParaRPr dirty="0"/>
          </a:p>
          <a:p>
            <a:pPr>
              <a:lnSpc>
                <a:spcPct val="100000"/>
              </a:lnSpc>
            </a:pPr>
            <a:r>
              <a:rPr lang="en-US" sz="2000" dirty="0">
                <a:solidFill>
                  <a:srgbClr val="414141"/>
                </a:solidFill>
                <a:latin typeface="Arial"/>
                <a:ea typeface="ヒラギノ角ゴ ProN W3"/>
              </a:rPr>
              <a:t>GSAC does not use, know about, or manage user accounts to control use of GSAC, or to control data access from a data center.</a:t>
            </a:r>
            <a:endParaRPr dirty="0"/>
          </a:p>
          <a:p>
            <a:pPr>
              <a:lnSpc>
                <a:spcPct val="100000"/>
              </a:lnSpc>
            </a:pPr>
            <a:endParaRPr dirty="0"/>
          </a:p>
          <a:p>
            <a:pPr>
              <a:lnSpc>
                <a:spcPct val="100000"/>
              </a:lnSpc>
            </a:pPr>
            <a:r>
              <a:rPr lang="en-US" sz="2000" dirty="0">
                <a:solidFill>
                  <a:srgbClr val="414141"/>
                </a:solidFill>
                <a:latin typeface="Arial"/>
                <a:ea typeface="ヒラギノ角ゴ ProN W3"/>
              </a:rPr>
              <a:t>User accounts </a:t>
            </a:r>
            <a:r>
              <a:rPr lang="en-US" sz="2000" i="1" dirty="0">
                <a:solidFill>
                  <a:srgbClr val="414141"/>
                </a:solidFill>
                <a:latin typeface="Arial"/>
                <a:ea typeface="ヒラギノ角ゴ ProN W3"/>
              </a:rPr>
              <a:t>for GSAC services</a:t>
            </a:r>
            <a:r>
              <a:rPr lang="en-US" sz="2000" dirty="0">
                <a:solidFill>
                  <a:srgbClr val="414141"/>
                </a:solidFill>
                <a:latin typeface="Arial"/>
                <a:ea typeface="ヒラギノ角ゴ ProN W3"/>
              </a:rPr>
              <a:t> would render difficult or impossible consistent and uniform use of GSAC data centers, and would largely prevent the operation of federated GSACs.</a:t>
            </a:r>
            <a:endParaRPr dirty="0"/>
          </a:p>
          <a:p>
            <a:pPr>
              <a:lnSpc>
                <a:spcPct val="100000"/>
              </a:lnSpc>
            </a:pPr>
            <a:endParaRPr dirty="0"/>
          </a:p>
          <a:p>
            <a:pPr>
              <a:lnSpc>
                <a:spcPct val="100000"/>
              </a:lnSpc>
            </a:pPr>
            <a:endParaRPr dirty="0"/>
          </a:p>
          <a:p>
            <a:pPr>
              <a:lnSpc>
                <a:spcPct val="100000"/>
              </a:lnSpc>
            </a:pPr>
            <a:r>
              <a:rPr lang="en-US" sz="2000" dirty="0">
                <a:solidFill>
                  <a:srgbClr val="414141"/>
                </a:solidFill>
                <a:latin typeface="Arial"/>
                <a:ea typeface="ヒラギノ角ゴ ProN W3"/>
              </a:rPr>
              <a:t>You may, if you wish, install user account access </a:t>
            </a:r>
            <a:r>
              <a:rPr lang="en-US" sz="2000" i="1" dirty="0">
                <a:solidFill>
                  <a:srgbClr val="414141"/>
                </a:solidFill>
                <a:latin typeface="Arial"/>
                <a:ea typeface="ヒラギノ角ゴ ProN W3"/>
              </a:rPr>
              <a:t>controls for FTP data file download</a:t>
            </a:r>
            <a:r>
              <a:rPr lang="en-US" sz="2000" dirty="0">
                <a:solidFill>
                  <a:srgbClr val="414141"/>
                </a:solidFill>
                <a:latin typeface="Arial"/>
                <a:ea typeface="ヒラギノ角ゴ ProN W3"/>
              </a:rPr>
              <a:t> servers.  This is not part of GSAC.  </a:t>
            </a:r>
            <a:endParaRPr dirty="0"/>
          </a:p>
          <a:p>
            <a:pPr>
              <a:lnSpc>
                <a:spcPct val="100000"/>
              </a:lnSpc>
            </a:pPr>
            <a:endParaRPr dirty="0"/>
          </a:p>
          <a:p>
            <a:pPr>
              <a:lnSpc>
                <a:spcPct val="100000"/>
              </a:lnSpc>
            </a:pPr>
            <a:r>
              <a:rPr lang="en-US" sz="2000" dirty="0">
                <a:solidFill>
                  <a:srgbClr val="414141"/>
                </a:solidFill>
                <a:latin typeface="Arial"/>
                <a:ea typeface="ヒラギノ角ゴ ProN W3"/>
              </a:rPr>
              <a:t>In that case, an end data user can “discover” science data files at your data center with GSAC, </a:t>
            </a:r>
            <a:r>
              <a:rPr lang="en-US" sz="2000" dirty="0" smtClean="0">
                <a:solidFill>
                  <a:srgbClr val="414141"/>
                </a:solidFill>
                <a:latin typeface="Arial"/>
                <a:ea typeface="ヒラギノ角ゴ ProN W3"/>
              </a:rPr>
              <a:t>but needs </a:t>
            </a:r>
            <a:r>
              <a:rPr lang="en-US" sz="2000" dirty="0">
                <a:solidFill>
                  <a:srgbClr val="414141"/>
                </a:solidFill>
                <a:latin typeface="Arial"/>
                <a:ea typeface="ヒラギノ角ゴ ProN W3"/>
              </a:rPr>
              <a:t>an account to download any data files.</a:t>
            </a:r>
            <a:endParaRPr dirty="0"/>
          </a:p>
        </p:txBody>
      </p:sp>
      <p:sp>
        <p:nvSpPr>
          <p:cNvPr id="282" name="CustomShape 3"/>
          <p:cNvSpPr/>
          <p:nvPr/>
        </p:nvSpPr>
        <p:spPr>
          <a:xfrm>
            <a:off x="731520" y="5212080"/>
            <a:ext cx="8046720" cy="1081080"/>
          </a:xfrm>
          <a:prstGeom prst="rect">
            <a:avLst/>
          </a:prstGeom>
          <a:noFill/>
        </p:spPr>
        <p:txBody>
          <a:bodyPr/>
          <a:lstStyle/>
          <a:p>
            <a:pPr>
              <a:lnSpc>
                <a:spcPct val="100000"/>
              </a:lnSpc>
            </a:pPr>
            <a:endParaRPr/>
          </a:p>
          <a:p>
            <a:pPr>
              <a:lnSpc>
                <a:spcPct val="100000"/>
              </a:lnSpc>
            </a:pPr>
            <a:endParaRPr/>
          </a:p>
          <a:p>
            <a:pPr>
              <a:lnSpc>
                <a:spcPct val="100000"/>
              </a:lnSpc>
            </a:pPr>
            <a:endParaRPr/>
          </a:p>
        </p:txBody>
      </p:sp>
      <p:sp>
        <p:nvSpPr>
          <p:cNvPr id="283"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3200400" y="182880"/>
            <a:ext cx="530352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Data Access Controls </a:t>
            </a:r>
            <a:endParaRPr/>
          </a:p>
        </p:txBody>
      </p:sp>
      <p:sp>
        <p:nvSpPr>
          <p:cNvPr id="285" name="CustomShape 2"/>
          <p:cNvSpPr/>
          <p:nvPr/>
        </p:nvSpPr>
        <p:spPr>
          <a:xfrm>
            <a:off x="731520" y="1256290"/>
            <a:ext cx="8046720" cy="5095800"/>
          </a:xfrm>
          <a:prstGeom prst="rect">
            <a:avLst/>
          </a:prstGeom>
          <a:noFill/>
        </p:spPr>
        <p:txBody>
          <a:bodyPr/>
          <a:lstStyle/>
          <a:p>
            <a:pPr>
              <a:lnSpc>
                <a:spcPct val="100000"/>
              </a:lnSpc>
            </a:pPr>
            <a:r>
              <a:rPr lang="en-US" sz="2000" dirty="0">
                <a:solidFill>
                  <a:srgbClr val="414141"/>
                </a:solidFill>
                <a:latin typeface="Arial"/>
                <a:ea typeface="ヒラギノ角ゴ ProN W3"/>
              </a:rPr>
              <a:t>GSAC provides ways to hide from all public searches selected instrument data files and/or site metadata in your data center.</a:t>
            </a:r>
            <a:endParaRPr dirty="0"/>
          </a:p>
          <a:p>
            <a:pPr>
              <a:lnSpc>
                <a:spcPct val="100000"/>
              </a:lnSpc>
            </a:pPr>
            <a:endParaRPr dirty="0"/>
          </a:p>
          <a:p>
            <a:pPr>
              <a:lnSpc>
                <a:spcPct val="100000"/>
              </a:lnSpc>
            </a:pPr>
            <a:r>
              <a:rPr lang="en-US" sz="2000" dirty="0">
                <a:solidFill>
                  <a:srgbClr val="414141"/>
                </a:solidFill>
                <a:latin typeface="Arial"/>
                <a:ea typeface="ヒラギノ角ゴ ProN W3"/>
              </a:rPr>
              <a:t>hide site metadata, by individual site</a:t>
            </a:r>
            <a:endParaRPr dirty="0"/>
          </a:p>
          <a:p>
            <a:pPr>
              <a:lnSpc>
                <a:spcPct val="100000"/>
              </a:lnSpc>
            </a:pPr>
            <a:endParaRPr dirty="0"/>
          </a:p>
          <a:p>
            <a:pPr>
              <a:lnSpc>
                <a:spcPct val="100000"/>
              </a:lnSpc>
            </a:pPr>
            <a:r>
              <a:rPr lang="en-US" sz="2000" dirty="0">
                <a:solidFill>
                  <a:srgbClr val="414141"/>
                </a:solidFill>
                <a:latin typeface="Arial"/>
                <a:ea typeface="ヒラギノ角ゴ ProN W3"/>
              </a:rPr>
              <a:t>hide site metadata, by individual site with “embargo times”</a:t>
            </a:r>
            <a:endParaRPr dirty="0"/>
          </a:p>
          <a:p>
            <a:pPr>
              <a:lnSpc>
                <a:spcPct val="100000"/>
              </a:lnSpc>
            </a:pPr>
            <a:r>
              <a:rPr lang="en-US" sz="2000" dirty="0">
                <a:solidFill>
                  <a:srgbClr val="414141"/>
                </a:solidFill>
                <a:latin typeface="Arial"/>
                <a:ea typeface="ヒラギノ角ゴ ProN W3"/>
              </a:rPr>
              <a:t>  </a:t>
            </a:r>
            <a:endParaRPr dirty="0"/>
          </a:p>
          <a:p>
            <a:pPr>
              <a:lnSpc>
                <a:spcPct val="100000"/>
              </a:lnSpc>
            </a:pPr>
            <a:endParaRPr dirty="0"/>
          </a:p>
          <a:p>
            <a:pPr>
              <a:lnSpc>
                <a:spcPct val="100000"/>
              </a:lnSpc>
            </a:pPr>
            <a:r>
              <a:rPr lang="en-US" sz="2000" dirty="0">
                <a:solidFill>
                  <a:srgbClr val="414141"/>
                </a:solidFill>
                <a:latin typeface="Arial"/>
                <a:ea typeface="ヒラギノ角ゴ ProN W3"/>
              </a:rPr>
              <a:t>hide data files, all data files from a site</a:t>
            </a:r>
            <a:endParaRPr dirty="0"/>
          </a:p>
          <a:p>
            <a:pPr>
              <a:lnSpc>
                <a:spcPct val="100000"/>
              </a:lnSpc>
            </a:pPr>
            <a:endParaRPr dirty="0"/>
          </a:p>
          <a:p>
            <a:pPr>
              <a:lnSpc>
                <a:spcPct val="100000"/>
              </a:lnSpc>
            </a:pPr>
            <a:r>
              <a:rPr lang="en-US" sz="2000" dirty="0">
                <a:solidFill>
                  <a:srgbClr val="414141"/>
                </a:solidFill>
                <a:latin typeface="Arial"/>
                <a:ea typeface="ヒラギノ角ゴ ProN W3"/>
              </a:rPr>
              <a:t>hide data files, by individual file</a:t>
            </a:r>
            <a:endParaRPr dirty="0"/>
          </a:p>
          <a:p>
            <a:pPr>
              <a:lnSpc>
                <a:spcPct val="100000"/>
              </a:lnSpc>
            </a:pPr>
            <a:endParaRPr dirty="0"/>
          </a:p>
          <a:p>
            <a:pPr>
              <a:lnSpc>
                <a:spcPct val="100000"/>
              </a:lnSpc>
            </a:pPr>
            <a:r>
              <a:rPr lang="en-US" sz="2000" dirty="0">
                <a:solidFill>
                  <a:srgbClr val="414141"/>
                </a:solidFill>
                <a:latin typeface="Arial"/>
                <a:ea typeface="ヒラギノ角ゴ ProN W3"/>
              </a:rPr>
              <a:t>hide data files, by individual file with “embargo times” </a:t>
            </a:r>
            <a:endParaRPr dirty="0"/>
          </a:p>
        </p:txBody>
      </p:sp>
      <p:sp>
        <p:nvSpPr>
          <p:cNvPr id="286" name="CustomShape 3"/>
          <p:cNvSpPr/>
          <p:nvPr/>
        </p:nvSpPr>
        <p:spPr>
          <a:xfrm>
            <a:off x="731520" y="5212080"/>
            <a:ext cx="8046720" cy="1081080"/>
          </a:xfrm>
          <a:prstGeom prst="rect">
            <a:avLst/>
          </a:prstGeom>
          <a:noFill/>
        </p:spPr>
        <p:txBody>
          <a:bodyPr/>
          <a:lstStyle/>
          <a:p>
            <a:pPr>
              <a:lnSpc>
                <a:spcPct val="100000"/>
              </a:lnSpc>
            </a:pPr>
            <a:endParaRPr/>
          </a:p>
          <a:p>
            <a:pPr>
              <a:lnSpc>
                <a:spcPct val="100000"/>
              </a:lnSpc>
            </a:pPr>
            <a:endParaRPr/>
          </a:p>
          <a:p>
            <a:pPr>
              <a:lnSpc>
                <a:spcPct val="100000"/>
              </a:lnSpc>
            </a:pPr>
            <a:endParaRPr/>
          </a:p>
        </p:txBody>
      </p:sp>
      <p:sp>
        <p:nvSpPr>
          <p:cNvPr id="287"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is Web Services</a:t>
            </a:r>
            <a:endParaRPr/>
          </a:p>
        </p:txBody>
      </p:sp>
      <p:sp>
        <p:nvSpPr>
          <p:cNvPr id="289" name="CustomShape 2"/>
          <p:cNvSpPr/>
          <p:nvPr/>
        </p:nvSpPr>
        <p:spPr>
          <a:xfrm>
            <a:off x="731520" y="992160"/>
            <a:ext cx="8046720" cy="5301000"/>
          </a:xfrm>
          <a:prstGeom prst="rect">
            <a:avLst/>
          </a:prstGeom>
          <a:noFill/>
        </p:spPr>
        <p:txBody>
          <a:bodyPr/>
          <a:lstStyle/>
          <a:p>
            <a:pPr>
              <a:lnSpc>
                <a:spcPct val="100000"/>
              </a:lnSpc>
            </a:pPr>
            <a:endParaRPr lang="en-US" sz="2000" dirty="0" smtClean="0">
              <a:solidFill>
                <a:srgbClr val="414141"/>
              </a:solidFill>
              <a:latin typeface="Arial"/>
              <a:ea typeface="ヒラギノ角ゴ ProN W3"/>
            </a:endParaRPr>
          </a:p>
          <a:p>
            <a:pPr>
              <a:lnSpc>
                <a:spcPct val="100000"/>
              </a:lnSpc>
            </a:pPr>
            <a:r>
              <a:rPr lang="en-US" sz="2000" dirty="0" smtClean="0">
                <a:solidFill>
                  <a:srgbClr val="414141"/>
                </a:solidFill>
                <a:latin typeface="Arial"/>
                <a:ea typeface="ヒラギノ角ゴ ProN W3"/>
              </a:rPr>
              <a:t>GSAC </a:t>
            </a:r>
            <a:r>
              <a:rPr lang="en-US" sz="2000" dirty="0">
                <a:solidFill>
                  <a:srgbClr val="414141"/>
                </a:solidFill>
                <a:latin typeface="Arial"/>
                <a:ea typeface="ヒラギノ角ゴ ProN W3"/>
              </a:rPr>
              <a:t>has a well-defined purpose, to provide complete and consistent web services for data repositories. </a:t>
            </a:r>
            <a:endParaRPr dirty="0"/>
          </a:p>
          <a:p>
            <a:pPr>
              <a:lnSpc>
                <a:spcPct val="100000"/>
              </a:lnSpc>
            </a:pPr>
            <a:endParaRPr dirty="0"/>
          </a:p>
          <a:p>
            <a:pPr>
              <a:lnSpc>
                <a:spcPct val="100000"/>
              </a:lnSpc>
            </a:pPr>
            <a:r>
              <a:rPr lang="en-US" sz="2000" dirty="0">
                <a:solidFill>
                  <a:srgbClr val="414141"/>
                </a:solidFill>
                <a:latin typeface="Arial"/>
                <a:ea typeface="ヒラギノ角ゴ ProN W3"/>
              </a:rPr>
              <a:t>GSAC enables powerful tools for discovery, sharing, and access to data. </a:t>
            </a:r>
            <a:endParaRPr dirty="0"/>
          </a:p>
          <a:p>
            <a:pPr>
              <a:lnSpc>
                <a:spcPct val="100000"/>
              </a:lnSpc>
            </a:pPr>
            <a:endParaRPr dirty="0"/>
          </a:p>
          <a:p>
            <a:pPr>
              <a:lnSpc>
                <a:spcPct val="100000"/>
              </a:lnSpc>
            </a:pPr>
            <a:r>
              <a:rPr lang="en-US" sz="2000" i="1" dirty="0">
                <a:solidFill>
                  <a:srgbClr val="414141"/>
                </a:solidFill>
                <a:latin typeface="Arial"/>
                <a:ea typeface="ヒラギノ角ゴ ProN W3"/>
              </a:rPr>
              <a:t>GSAC is not a management system for operation of a data repository.</a:t>
            </a:r>
            <a:endParaRPr dirty="0"/>
          </a:p>
          <a:p>
            <a:pPr>
              <a:lnSpc>
                <a:spcPct val="100000"/>
              </a:lnSpc>
            </a:pPr>
            <a:endParaRPr dirty="0"/>
          </a:p>
          <a:p>
            <a:pPr>
              <a:lnSpc>
                <a:spcPct val="100000"/>
              </a:lnSpc>
            </a:pPr>
            <a:r>
              <a:rPr lang="en-US" sz="2000" dirty="0">
                <a:solidFill>
                  <a:srgbClr val="414141"/>
                </a:solidFill>
                <a:latin typeface="Arial"/>
                <a:ea typeface="ヒラギノ角ゴ ProN W3"/>
              </a:rPr>
              <a:t>GSAC does not read or write data files.  GSAC does not write values to a </a:t>
            </a:r>
            <a:r>
              <a:rPr lang="en-US" sz="2000" dirty="0" smtClean="0">
                <a:solidFill>
                  <a:srgbClr val="414141"/>
                </a:solidFill>
                <a:latin typeface="Arial"/>
                <a:ea typeface="ヒラギノ角ゴ ProN W3"/>
              </a:rPr>
              <a:t>database.  GSAC </a:t>
            </a:r>
            <a:r>
              <a:rPr lang="en-US" sz="2000" dirty="0">
                <a:solidFill>
                  <a:srgbClr val="414141"/>
                </a:solidFill>
                <a:latin typeface="Arial"/>
                <a:ea typeface="ヒラギノ角ゴ ProN W3"/>
              </a:rPr>
              <a:t>does not “know” the “meaning” of data.  GSAC does not “know” data file formats.  GSAC does not read the data files it serves. GSAC does not do data processing. GSAC does no error checking. </a:t>
            </a:r>
            <a:endParaRPr dirty="0"/>
          </a:p>
          <a:p>
            <a:pPr>
              <a:lnSpc>
                <a:spcPct val="100000"/>
              </a:lnSpc>
            </a:pPr>
            <a:endParaRPr dirty="0"/>
          </a:p>
          <a:p>
            <a:pPr>
              <a:lnSpc>
                <a:spcPct val="100000"/>
              </a:lnSpc>
            </a:pPr>
            <a:r>
              <a:rPr lang="en-US" sz="2000" dirty="0">
                <a:solidFill>
                  <a:srgbClr val="414141"/>
                </a:solidFill>
                <a:latin typeface="Arial"/>
                <a:ea typeface="ヒラギノ角ゴ ProN W3"/>
              </a:rPr>
              <a:t>This is required by GSAC's fundamental design, being open to serving any kind of file.  </a:t>
            </a:r>
            <a:endParaRPr dirty="0"/>
          </a:p>
        </p:txBody>
      </p:sp>
      <p:sp>
        <p:nvSpPr>
          <p:cNvPr id="290"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p:txBody>
      </p:sp>
      <p:sp>
        <p:nvSpPr>
          <p:cNvPr id="291"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No Error Correction</a:t>
            </a:r>
            <a:r>
              <a:rPr lang="en-US" sz="2800">
                <a:solidFill>
                  <a:srgbClr val="280099"/>
                </a:solidFill>
                <a:latin typeface="Gill Sans Light"/>
                <a:ea typeface="ヒラギノ角ゴ ProN W3"/>
              </a:rPr>
              <a:t> </a:t>
            </a:r>
            <a:endParaRPr/>
          </a:p>
        </p:txBody>
      </p:sp>
      <p:sp>
        <p:nvSpPr>
          <p:cNvPr id="293" name="CustomShape 2"/>
          <p:cNvSpPr/>
          <p:nvPr/>
        </p:nvSpPr>
        <p:spPr>
          <a:xfrm>
            <a:off x="731520" y="1280160"/>
            <a:ext cx="7863840" cy="5212440"/>
          </a:xfrm>
          <a:prstGeom prst="rect">
            <a:avLst/>
          </a:prstGeom>
          <a:noFill/>
        </p:spPr>
        <p:txBody>
          <a:bodyPr/>
          <a:lstStyle/>
          <a:p>
            <a:pPr>
              <a:lnSpc>
                <a:spcPct val="100000"/>
              </a:lnSpc>
            </a:pPr>
            <a:r>
              <a:rPr lang="en-US" sz="2000">
                <a:solidFill>
                  <a:srgbClr val="414141"/>
                </a:solidFill>
                <a:latin typeface="Arial"/>
                <a:ea typeface="ヒラギノ角ゴ ProN W3"/>
              </a:rPr>
              <a:t>In most cases GSAC does not recognize data errors, and does not do error correction, and cannot do error correction.</a:t>
            </a:r>
            <a:endParaRPr/>
          </a:p>
          <a:p>
            <a:pPr>
              <a:lnSpc>
                <a:spcPct val="100000"/>
              </a:lnSpc>
            </a:pPr>
            <a:endParaRPr/>
          </a:p>
          <a:p>
            <a:pPr>
              <a:lnSpc>
                <a:spcPct val="100000"/>
              </a:lnSpc>
            </a:pPr>
            <a:r>
              <a:rPr lang="en-US" sz="2000">
                <a:solidFill>
                  <a:srgbClr val="414141"/>
                </a:solidFill>
                <a:latin typeface="Arial"/>
                <a:ea typeface="ヒラギノ角ゴ ProN W3"/>
              </a:rPr>
              <a:t>GSAC does not have domain knowledge, so GSAC can not detect bad data, or guess what is intended by bad data.</a:t>
            </a:r>
            <a:endParaRPr/>
          </a:p>
          <a:p>
            <a:pPr>
              <a:lnSpc>
                <a:spcPct val="100000"/>
              </a:lnSpc>
            </a:pPr>
            <a:endParaRPr/>
          </a:p>
          <a:p>
            <a:pPr>
              <a:lnSpc>
                <a:spcPct val="100000"/>
              </a:lnSpc>
            </a:pPr>
            <a:r>
              <a:rPr lang="en-US" sz="2000">
                <a:solidFill>
                  <a:srgbClr val="414141"/>
                </a:solidFill>
                <a:latin typeface="Arial"/>
                <a:ea typeface="ヒラギノ角ゴ ProN W3"/>
              </a:rPr>
              <a:t>GSAC expects that GSAC operators, and end data users, are best qualified to detect and correct errors.</a:t>
            </a:r>
            <a:endParaRPr/>
          </a:p>
          <a:p>
            <a:pPr>
              <a:lnSpc>
                <a:spcPct val="100000"/>
              </a:lnSpc>
            </a:pPr>
            <a:endParaRPr/>
          </a:p>
          <a:p>
            <a:pPr>
              <a:lnSpc>
                <a:spcPct val="100000"/>
              </a:lnSpc>
            </a:pPr>
            <a:r>
              <a:rPr lang="en-US" sz="2000">
                <a:solidFill>
                  <a:srgbClr val="414141"/>
                </a:solidFill>
                <a:latin typeface="Arial"/>
                <a:ea typeface="ヒラギノ角ゴ ProN W3"/>
              </a:rPr>
              <a:t>GSAC does attempt to operate normally when 'impossible' data values are encountered, such as undefined data values, or 'zero' dates.  Bad or missing data is usually shown to the end user.</a:t>
            </a:r>
            <a:endParaRPr/>
          </a:p>
          <a:p>
            <a:pPr>
              <a:lnSpc>
                <a:spcPct val="100000"/>
              </a:lnSpc>
            </a:pPr>
            <a:endParaRPr/>
          </a:p>
          <a:p>
            <a:pPr>
              <a:lnSpc>
                <a:spcPct val="100000"/>
              </a:lnSpc>
            </a:pPr>
            <a:r>
              <a:rPr lang="en-US" sz="2000" i="1">
                <a:solidFill>
                  <a:srgbClr val="414141"/>
                </a:solidFill>
                <a:latin typeface="Arial"/>
                <a:ea typeface="ヒラギノ角ゴ ProN W3"/>
              </a:rPr>
              <a:t>GSAC's ability to handle most any station-instrument data means that it does not provide error correction for any particular kind of data.</a:t>
            </a:r>
            <a:r>
              <a:rPr lang="en-US" sz="2000">
                <a:solidFill>
                  <a:srgbClr val="414141"/>
                </a:solidFill>
                <a:latin typeface="Arial"/>
                <a:ea typeface="ヒラギノ角ゴ ProN W3"/>
              </a:rPr>
              <a:t> </a:t>
            </a:r>
            <a:endParaRPr/>
          </a:p>
        </p:txBody>
      </p:sp>
      <p:sp>
        <p:nvSpPr>
          <p:cNvPr id="294"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95"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3200400" y="182880"/>
            <a:ext cx="5486400" cy="529920"/>
          </a:xfrm>
          <a:prstGeom prst="rect">
            <a:avLst/>
          </a:prstGeom>
          <a:noFill/>
        </p:spPr>
        <p:txBody>
          <a:bodyPr lIns="64440" tIns="32040" rIns="64440" bIns="32040" anchor="ctr"/>
          <a:lstStyle/>
          <a:p>
            <a:pPr>
              <a:lnSpc>
                <a:spcPct val="100000"/>
              </a:lnSpc>
            </a:pPr>
            <a:r>
              <a:rPr lang="en-US" sz="2600" dirty="0" smtClean="0">
                <a:solidFill>
                  <a:srgbClr val="280099"/>
                </a:solidFill>
                <a:latin typeface="Gill Sans Light"/>
                <a:ea typeface="ヒラギノ角ゴ ProN W3"/>
              </a:rPr>
              <a:t>GSAC  </a:t>
            </a:r>
            <a:r>
              <a:rPr lang="en-US" sz="2600" dirty="0" smtClean="0">
                <a:solidFill>
                  <a:srgbClr val="280099"/>
                </a:solidFill>
                <a:latin typeface="Gill Sans Light"/>
                <a:ea typeface="ヒラギノ角ゴ ProN W3"/>
              </a:rPr>
              <a:t>Sample </a:t>
            </a:r>
            <a:r>
              <a:rPr lang="en-US" sz="2600" dirty="0" smtClean="0">
                <a:solidFill>
                  <a:srgbClr val="280099"/>
                </a:solidFill>
                <a:latin typeface="Gill Sans Light"/>
                <a:ea typeface="ヒラギノ角ゴ ProN W3"/>
              </a:rPr>
              <a:t>Data Errors</a:t>
            </a:r>
            <a:r>
              <a:rPr lang="en-US" sz="2800" dirty="0" smtClean="0">
                <a:solidFill>
                  <a:srgbClr val="280099"/>
                </a:solidFill>
                <a:latin typeface="Gill Sans Light"/>
                <a:ea typeface="ヒラギノ角ゴ ProN W3"/>
              </a:rPr>
              <a:t> </a:t>
            </a:r>
            <a:endParaRPr dirty="0"/>
          </a:p>
        </p:txBody>
      </p:sp>
      <p:sp>
        <p:nvSpPr>
          <p:cNvPr id="297" name="CustomShape 2"/>
          <p:cNvSpPr/>
          <p:nvPr/>
        </p:nvSpPr>
        <p:spPr>
          <a:xfrm>
            <a:off x="746640" y="1028520"/>
            <a:ext cx="7863840" cy="5264640"/>
          </a:xfrm>
          <a:prstGeom prst="rect">
            <a:avLst/>
          </a:prstGeom>
          <a:noFill/>
        </p:spPr>
        <p:txBody>
          <a:bodyPr/>
          <a:lstStyle/>
          <a:p>
            <a:pPr>
              <a:lnSpc>
                <a:spcPct val="100000"/>
              </a:lnSpc>
            </a:pPr>
            <a:r>
              <a:rPr lang="en-US" dirty="0">
                <a:solidFill>
                  <a:srgbClr val="414141"/>
                </a:solidFill>
                <a:ea typeface="ヒラギノ角ゴ ProN W3"/>
              </a:rPr>
              <a:t>Sample errors encountered by GSAC:</a:t>
            </a:r>
            <a:endParaRPr dirty="0"/>
          </a:p>
          <a:p>
            <a:pPr>
              <a:lnSpc>
                <a:spcPct val="100000"/>
              </a:lnSpc>
            </a:pPr>
            <a:endParaRPr dirty="0"/>
          </a:p>
          <a:p>
            <a:pPr>
              <a:lnSpc>
                <a:spcPct val="100000"/>
              </a:lnSpc>
            </a:pPr>
            <a:r>
              <a:rPr lang="en-US" sz="1600" dirty="0" smtClean="0">
                <a:solidFill>
                  <a:srgbClr val="414141"/>
                </a:solidFill>
                <a:latin typeface="Arial"/>
                <a:ea typeface="ヒラギノ角ゴ ProN W3"/>
              </a:rPr>
              <a:t>Many errors in data handled by GSAC are </a:t>
            </a:r>
            <a:r>
              <a:rPr lang="en-US" sz="1600" dirty="0" smtClean="0">
                <a:solidFill>
                  <a:srgbClr val="414141"/>
                </a:solidFill>
                <a:latin typeface="Arial"/>
                <a:ea typeface="ヒラギノ角ゴ ProN W3"/>
              </a:rPr>
              <a:t>either undetectable by a computer program, or there is inadequate information to correct them.</a:t>
            </a:r>
          </a:p>
          <a:p>
            <a:pPr>
              <a:lnSpc>
                <a:spcPct val="100000"/>
              </a:lnSpc>
            </a:pPr>
            <a:endParaRPr lang="en-US" sz="1600" dirty="0">
              <a:solidFill>
                <a:srgbClr val="414141"/>
              </a:solidFill>
              <a:latin typeface="Arial"/>
              <a:ea typeface="ヒラギノ角ゴ ProN W3"/>
            </a:endParaRPr>
          </a:p>
          <a:p>
            <a:pPr>
              <a:lnSpc>
                <a:spcPct val="100000"/>
              </a:lnSpc>
            </a:pPr>
            <a:r>
              <a:rPr lang="en-US" sz="1600" dirty="0" smtClean="0">
                <a:solidFill>
                  <a:srgbClr val="414141"/>
                </a:solidFill>
                <a:latin typeface="Arial"/>
                <a:ea typeface="ヒラギノ角ゴ ProN W3"/>
              </a:rPr>
              <a:t>Station </a:t>
            </a:r>
            <a:r>
              <a:rPr lang="en-US" sz="1600" dirty="0">
                <a:solidFill>
                  <a:srgbClr val="414141"/>
                </a:solidFill>
                <a:latin typeface="Arial"/>
                <a:ea typeface="ヒラギノ角ゴ ProN W3"/>
              </a:rPr>
              <a:t>location provided in </a:t>
            </a:r>
            <a:r>
              <a:rPr lang="en-US" sz="1600" dirty="0" smtClean="0">
                <a:solidFill>
                  <a:srgbClr val="414141"/>
                </a:solidFill>
                <a:latin typeface="Arial"/>
                <a:ea typeface="ヒラギノ角ゴ ProN W3"/>
              </a:rPr>
              <a:t>database</a:t>
            </a:r>
            <a:r>
              <a:rPr lang="en-US" sz="1600" i="1" dirty="0" smtClean="0">
                <a:solidFill>
                  <a:srgbClr val="414141"/>
                </a:solidFill>
                <a:latin typeface="Arial"/>
                <a:ea typeface="ヒラギノ角ゴ ProN W3"/>
              </a:rPr>
              <a:t>;  longitude value is incorrect</a:t>
            </a:r>
            <a:r>
              <a:rPr lang="en-US" sz="1600" dirty="0" smtClean="0">
                <a:solidFill>
                  <a:srgbClr val="414141"/>
                </a:solidFill>
                <a:latin typeface="Arial"/>
                <a:ea typeface="ヒラギノ角ゴ ProN W3"/>
              </a:rPr>
              <a:t>:</a:t>
            </a:r>
            <a:endParaRPr dirty="0"/>
          </a:p>
          <a:p>
            <a:pPr>
              <a:lnSpc>
                <a:spcPct val="100000"/>
              </a:lnSpc>
            </a:pPr>
            <a:r>
              <a:rPr lang="en-US" sz="1600" dirty="0">
                <a:solidFill>
                  <a:srgbClr val="414141"/>
                </a:solidFill>
                <a:latin typeface="Arial"/>
                <a:ea typeface="ヒラギノ角ゴ ProN W3"/>
              </a:rPr>
              <a:t>  CN36  latitude 8.8197     longitude  75.8211   </a:t>
            </a:r>
            <a:r>
              <a:rPr lang="en-US" sz="1600" dirty="0" smtClean="0">
                <a:solidFill>
                  <a:srgbClr val="414141"/>
                </a:solidFill>
                <a:latin typeface="Arial"/>
                <a:ea typeface="ヒラギノ角ゴ ProN W3"/>
              </a:rPr>
              <a:t>(in India)</a:t>
            </a:r>
            <a:endParaRPr dirty="0"/>
          </a:p>
          <a:p>
            <a:pPr>
              <a:lnSpc>
                <a:spcPct val="100000"/>
              </a:lnSpc>
            </a:pPr>
            <a:r>
              <a:rPr lang="en-US" sz="1600" dirty="0">
                <a:solidFill>
                  <a:srgbClr val="414141"/>
                </a:solidFill>
                <a:latin typeface="Arial"/>
                <a:ea typeface="ヒラギノ角ゴ ProN W3"/>
              </a:rPr>
              <a:t>True location: </a:t>
            </a:r>
            <a:endParaRPr dirty="0"/>
          </a:p>
          <a:p>
            <a:pPr>
              <a:lnSpc>
                <a:spcPct val="100000"/>
              </a:lnSpc>
            </a:pPr>
            <a:r>
              <a:rPr lang="en-US" sz="1600" dirty="0">
                <a:solidFill>
                  <a:srgbClr val="414141"/>
                </a:solidFill>
                <a:latin typeface="Arial"/>
                <a:ea typeface="ヒラギノ角ゴ ProN W3"/>
              </a:rPr>
              <a:t>  CN36  latitude 8.8197     longitude </a:t>
            </a:r>
            <a:r>
              <a:rPr lang="en-US" sz="1600" b="1" dirty="0">
                <a:solidFill>
                  <a:srgbClr val="FF420E"/>
                </a:solidFill>
                <a:latin typeface="Arial"/>
                <a:ea typeface="ヒラギノ角ゴ ProN W3"/>
              </a:rPr>
              <a:t>-</a:t>
            </a:r>
            <a:r>
              <a:rPr lang="en-US" sz="1600" dirty="0">
                <a:solidFill>
                  <a:srgbClr val="414141"/>
                </a:solidFill>
                <a:latin typeface="Arial"/>
                <a:ea typeface="ヒラギノ角ゴ ProN W3"/>
              </a:rPr>
              <a:t>75.8211   </a:t>
            </a:r>
            <a:r>
              <a:rPr lang="en-US" sz="1600" dirty="0" smtClean="0">
                <a:solidFill>
                  <a:srgbClr val="414141"/>
                </a:solidFill>
                <a:latin typeface="Arial"/>
                <a:ea typeface="ヒラギノ角ゴ ProN W3"/>
              </a:rPr>
              <a:t>(in Columbia)</a:t>
            </a:r>
            <a:endParaRPr dirty="0"/>
          </a:p>
          <a:p>
            <a:pPr>
              <a:lnSpc>
                <a:spcPct val="100000"/>
              </a:lnSpc>
            </a:pPr>
            <a:endParaRPr dirty="0"/>
          </a:p>
          <a:p>
            <a:pPr>
              <a:lnSpc>
                <a:spcPct val="100000"/>
              </a:lnSpc>
            </a:pPr>
            <a:r>
              <a:rPr lang="en-US" sz="1600" dirty="0" smtClean="0">
                <a:solidFill>
                  <a:srgbClr val="414141"/>
                </a:solidFill>
                <a:latin typeface="Arial"/>
                <a:ea typeface="ヒラギノ角ゴ ProN W3"/>
              </a:rPr>
              <a:t>Instrument </a:t>
            </a:r>
            <a:r>
              <a:rPr lang="en-US" sz="1600" dirty="0">
                <a:solidFill>
                  <a:srgbClr val="414141"/>
                </a:solidFill>
                <a:latin typeface="Arial"/>
                <a:ea typeface="ヒラギノ角ゴ ProN W3"/>
              </a:rPr>
              <a:t>data at one </a:t>
            </a:r>
            <a:r>
              <a:rPr lang="en-US" sz="1600" dirty="0" smtClean="0">
                <a:solidFill>
                  <a:srgbClr val="414141"/>
                </a:solidFill>
                <a:latin typeface="Arial"/>
                <a:ea typeface="ヒラギノ角ゴ ProN W3"/>
              </a:rPr>
              <a:t>station; </a:t>
            </a:r>
            <a:r>
              <a:rPr lang="en-US" sz="1600" i="1" dirty="0" smtClean="0">
                <a:solidFill>
                  <a:srgbClr val="414141"/>
                </a:solidFill>
                <a:latin typeface="Arial"/>
                <a:ea typeface="ヒラギノ角ゴ ProN W3"/>
              </a:rPr>
              <a:t>times are both incorrect or missing</a:t>
            </a:r>
            <a:r>
              <a:rPr lang="en-US" sz="1600" dirty="0" smtClean="0">
                <a:solidFill>
                  <a:srgbClr val="414141"/>
                </a:solidFill>
                <a:latin typeface="Arial"/>
                <a:ea typeface="ヒラギノ角ゴ ProN W3"/>
              </a:rPr>
              <a:t>:</a:t>
            </a:r>
            <a:endParaRPr dirty="0"/>
          </a:p>
          <a:p>
            <a:pPr>
              <a:lnSpc>
                <a:spcPct val="100000"/>
              </a:lnSpc>
            </a:pPr>
            <a:endParaRPr dirty="0"/>
          </a:p>
          <a:p>
            <a:pPr>
              <a:lnSpc>
                <a:spcPct val="100000"/>
              </a:lnSpc>
            </a:pPr>
            <a:r>
              <a:rPr lang="en-US" sz="1600" dirty="0">
                <a:solidFill>
                  <a:srgbClr val="414141"/>
                </a:solidFill>
                <a:latin typeface="Arial"/>
                <a:ea typeface="ヒラギノ角ゴ ProN W3"/>
              </a:rPr>
              <a:t>                                </a:t>
            </a:r>
            <a:r>
              <a:rPr lang="en-US" sz="1600" dirty="0" err="1">
                <a:solidFill>
                  <a:srgbClr val="414141"/>
                </a:solidFill>
                <a:latin typeface="Arial"/>
                <a:ea typeface="ヒラギノ角ゴ ProN W3"/>
              </a:rPr>
              <a:t>receiver_installed_date</a:t>
            </a:r>
            <a:r>
              <a:rPr lang="en-US" sz="1600" dirty="0">
                <a:solidFill>
                  <a:srgbClr val="414141"/>
                </a:solidFill>
                <a:latin typeface="Arial"/>
                <a:ea typeface="ヒラギノ角ゴ ProN W3"/>
              </a:rPr>
              <a:t> | </a:t>
            </a:r>
            <a:r>
              <a:rPr lang="en-US" sz="1600" dirty="0" err="1">
                <a:solidFill>
                  <a:srgbClr val="414141"/>
                </a:solidFill>
                <a:latin typeface="Arial"/>
                <a:ea typeface="ヒラギノ角ゴ ProN W3"/>
              </a:rPr>
              <a:t>receiver_removed_date</a:t>
            </a:r>
            <a:endParaRPr dirty="0"/>
          </a:p>
          <a:p>
            <a:pPr>
              <a:lnSpc>
                <a:spcPct val="100000"/>
              </a:lnSpc>
            </a:pPr>
            <a:r>
              <a:rPr lang="en-US" sz="1600" dirty="0">
                <a:solidFill>
                  <a:srgbClr val="414141"/>
                </a:solidFill>
                <a:latin typeface="Arial"/>
                <a:ea typeface="ヒラギノ角ゴ ProN W3"/>
              </a:rPr>
              <a:t>instrument set one: 2005-09-06 00:00:00     | 2006-01-13 </a:t>
            </a:r>
            <a:r>
              <a:rPr lang="en-US" sz="1600" dirty="0">
                <a:solidFill>
                  <a:srgbClr val="FF420E"/>
                </a:solidFill>
                <a:latin typeface="Arial"/>
                <a:ea typeface="ヒラギノ角ゴ ProN W3"/>
              </a:rPr>
              <a:t>07:59:00</a:t>
            </a:r>
            <a:endParaRPr dirty="0"/>
          </a:p>
          <a:p>
            <a:pPr>
              <a:lnSpc>
                <a:spcPct val="100000"/>
              </a:lnSpc>
            </a:pPr>
            <a:r>
              <a:rPr lang="en-US" sz="1600" dirty="0">
                <a:solidFill>
                  <a:srgbClr val="414141"/>
                </a:solidFill>
                <a:latin typeface="Arial"/>
                <a:ea typeface="ヒラギノ角ゴ ProN W3"/>
              </a:rPr>
              <a:t>instrument set two: 2006-01-13 </a:t>
            </a:r>
            <a:r>
              <a:rPr lang="en-US" sz="1600" dirty="0">
                <a:solidFill>
                  <a:srgbClr val="FF420E"/>
                </a:solidFill>
                <a:latin typeface="Arial"/>
                <a:ea typeface="ヒラギノ角ゴ ProN W3"/>
              </a:rPr>
              <a:t>05:00:00</a:t>
            </a:r>
            <a:r>
              <a:rPr lang="en-US" sz="1600" dirty="0">
                <a:solidFill>
                  <a:srgbClr val="414141"/>
                </a:solidFill>
                <a:latin typeface="Arial"/>
                <a:ea typeface="ヒラギノ角ゴ ProN W3"/>
              </a:rPr>
              <a:t>     | in use</a:t>
            </a:r>
            <a:endParaRPr dirty="0"/>
          </a:p>
          <a:p>
            <a:pPr>
              <a:lnSpc>
                <a:spcPct val="100000"/>
              </a:lnSpc>
            </a:pPr>
            <a:endParaRPr dirty="0"/>
          </a:p>
          <a:p>
            <a:pPr>
              <a:lnSpc>
                <a:spcPct val="100000"/>
              </a:lnSpc>
            </a:pPr>
            <a:r>
              <a:rPr lang="en-US" sz="1600" dirty="0">
                <a:solidFill>
                  <a:srgbClr val="414141"/>
                </a:solidFill>
                <a:latin typeface="Arial"/>
                <a:ea typeface="ヒラギノ角ゴ ProN W3"/>
              </a:rPr>
              <a:t>                               </a:t>
            </a:r>
            <a:r>
              <a:rPr lang="en-US" sz="1600" dirty="0" err="1">
                <a:solidFill>
                  <a:srgbClr val="414141"/>
                </a:solidFill>
                <a:latin typeface="Arial"/>
                <a:ea typeface="ヒラギノ角ゴ ProN W3"/>
              </a:rPr>
              <a:t>antenna_installed_date</a:t>
            </a:r>
            <a:r>
              <a:rPr lang="en-US" sz="1600" dirty="0">
                <a:solidFill>
                  <a:srgbClr val="414141"/>
                </a:solidFill>
                <a:latin typeface="Arial"/>
                <a:ea typeface="ヒラギノ角ゴ ProN W3"/>
              </a:rPr>
              <a:t> | </a:t>
            </a:r>
            <a:r>
              <a:rPr lang="en-US" sz="1600" dirty="0" err="1">
                <a:solidFill>
                  <a:srgbClr val="414141"/>
                </a:solidFill>
                <a:latin typeface="Arial"/>
                <a:ea typeface="ヒラギノ角ゴ ProN W3"/>
              </a:rPr>
              <a:t>antenna_removed_date</a:t>
            </a:r>
            <a:endParaRPr dirty="0"/>
          </a:p>
          <a:p>
            <a:pPr>
              <a:lnSpc>
                <a:spcPct val="100000"/>
              </a:lnSpc>
            </a:pPr>
            <a:r>
              <a:rPr lang="en-US" sz="1600" dirty="0">
                <a:solidFill>
                  <a:srgbClr val="414141"/>
                </a:solidFill>
                <a:latin typeface="Arial"/>
                <a:ea typeface="ヒラギノ角ゴ ProN W3"/>
              </a:rPr>
              <a:t>instrument set one:   (null)                            |  (null)</a:t>
            </a:r>
            <a:endParaRPr dirty="0"/>
          </a:p>
          <a:p>
            <a:pPr>
              <a:lnSpc>
                <a:spcPct val="100000"/>
              </a:lnSpc>
            </a:pPr>
            <a:r>
              <a:rPr lang="en-US" sz="1600" dirty="0">
                <a:solidFill>
                  <a:srgbClr val="414141"/>
                </a:solidFill>
                <a:latin typeface="Arial"/>
                <a:ea typeface="ヒラギノ角ゴ ProN W3"/>
              </a:rPr>
              <a:t>instrument set two:  </a:t>
            </a:r>
            <a:r>
              <a:rPr lang="en-US" sz="1600" dirty="0">
                <a:solidFill>
                  <a:srgbClr val="579D1C"/>
                </a:solidFill>
                <a:latin typeface="Arial"/>
                <a:ea typeface="ヒラギノ角ゴ ProN W3"/>
              </a:rPr>
              <a:t>2006-06-08 00:00:00</a:t>
            </a:r>
            <a:r>
              <a:rPr lang="en-US" sz="1600" dirty="0">
                <a:solidFill>
                  <a:srgbClr val="414141"/>
                </a:solidFill>
                <a:latin typeface="Arial"/>
                <a:ea typeface="ヒラギノ角ゴ ProN W3"/>
              </a:rPr>
              <a:t>    | in use</a:t>
            </a:r>
            <a:endParaRPr dirty="0"/>
          </a:p>
          <a:p>
            <a:pPr>
              <a:lnSpc>
                <a:spcPct val="100000"/>
              </a:lnSpc>
            </a:pPr>
            <a:endParaRPr dirty="0"/>
          </a:p>
          <a:p>
            <a:pPr>
              <a:lnSpc>
                <a:spcPct val="100000"/>
              </a:lnSpc>
            </a:pPr>
            <a:endParaRPr dirty="0"/>
          </a:p>
        </p:txBody>
      </p:sp>
      <p:sp>
        <p:nvSpPr>
          <p:cNvPr id="298"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99"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Operational Demands </a:t>
            </a:r>
            <a:endParaRPr/>
          </a:p>
        </p:txBody>
      </p:sp>
      <p:sp>
        <p:nvSpPr>
          <p:cNvPr id="302" name="CustomShape 2"/>
          <p:cNvSpPr/>
          <p:nvPr/>
        </p:nvSpPr>
        <p:spPr>
          <a:xfrm>
            <a:off x="781917" y="1326240"/>
            <a:ext cx="7863840" cy="4966920"/>
          </a:xfrm>
          <a:prstGeom prst="rect">
            <a:avLst/>
          </a:prstGeom>
          <a:noFill/>
        </p:spPr>
        <p:txBody>
          <a:bodyPr/>
          <a:lstStyle/>
          <a:p>
            <a:pPr>
              <a:lnSpc>
                <a:spcPct val="100000"/>
              </a:lnSpc>
            </a:pPr>
            <a:r>
              <a:rPr lang="en-US" sz="2000" dirty="0">
                <a:solidFill>
                  <a:srgbClr val="414141"/>
                </a:solidFill>
                <a:latin typeface="Arial"/>
                <a:ea typeface="ヒラギノ角ゴ ProN W3"/>
              </a:rPr>
              <a:t>Installation </a:t>
            </a:r>
            <a:r>
              <a:rPr lang="en-US" sz="2000" dirty="0" smtClean="0">
                <a:solidFill>
                  <a:srgbClr val="414141"/>
                </a:solidFill>
                <a:latin typeface="Arial"/>
                <a:ea typeface="ヒラギノ角ゴ ProN W3"/>
              </a:rPr>
              <a:t>time demands:</a:t>
            </a:r>
            <a:endParaRPr dirty="0"/>
          </a:p>
          <a:p>
            <a:pPr>
              <a:lnSpc>
                <a:spcPct val="100000"/>
              </a:lnSpc>
            </a:pPr>
            <a:endParaRPr dirty="0"/>
          </a:p>
          <a:p>
            <a:pPr>
              <a:lnSpc>
                <a:spcPct val="100000"/>
              </a:lnSpc>
            </a:pPr>
            <a:r>
              <a:rPr lang="en-US" sz="2000" dirty="0">
                <a:solidFill>
                  <a:srgbClr val="414141"/>
                </a:solidFill>
                <a:latin typeface="Arial"/>
                <a:ea typeface="ヒラギノ角ゴ ProN W3"/>
              </a:rPr>
              <a:t>GSAC package (code) installation: &lt;1 day to 2 weeks</a:t>
            </a:r>
            <a:endParaRPr dirty="0"/>
          </a:p>
          <a:p>
            <a:pPr>
              <a:lnSpc>
                <a:spcPct val="100000"/>
              </a:lnSpc>
            </a:pPr>
            <a:endParaRPr dirty="0"/>
          </a:p>
          <a:p>
            <a:pPr>
              <a:lnSpc>
                <a:spcPct val="100000"/>
              </a:lnSpc>
            </a:pPr>
            <a:r>
              <a:rPr lang="en-US" sz="2000" dirty="0">
                <a:solidFill>
                  <a:srgbClr val="414141"/>
                </a:solidFill>
                <a:latin typeface="Arial"/>
                <a:ea typeface="ヒラギノ角ゴ ProN W3"/>
              </a:rPr>
              <a:t>Database creation: &lt;1 day to 2 weeks</a:t>
            </a:r>
            <a:endParaRPr dirty="0"/>
          </a:p>
          <a:p>
            <a:pPr>
              <a:lnSpc>
                <a:spcPct val="100000"/>
              </a:lnSpc>
            </a:pPr>
            <a:endParaRPr dirty="0"/>
          </a:p>
          <a:p>
            <a:pPr>
              <a:lnSpc>
                <a:spcPct val="100000"/>
              </a:lnSpc>
            </a:pPr>
            <a:r>
              <a:rPr lang="en-US" sz="2000" dirty="0">
                <a:solidFill>
                  <a:srgbClr val="414141"/>
                </a:solidFill>
                <a:latin typeface="Arial"/>
                <a:ea typeface="ヒラギノ角ゴ ProN W3"/>
              </a:rPr>
              <a:t>Total GSAC installation time: </a:t>
            </a:r>
            <a:r>
              <a:rPr lang="en-US" sz="2000" i="1" dirty="0">
                <a:solidFill>
                  <a:srgbClr val="414141"/>
                </a:solidFill>
                <a:latin typeface="Arial"/>
                <a:ea typeface="ヒラギノ角ゴ ProN W3"/>
              </a:rPr>
              <a:t>approximately </a:t>
            </a:r>
            <a:r>
              <a:rPr lang="en-US" sz="2000" dirty="0">
                <a:solidFill>
                  <a:srgbClr val="414141"/>
                </a:solidFill>
                <a:latin typeface="Arial"/>
                <a:ea typeface="ヒラギノ角ゴ ProN W3"/>
              </a:rPr>
              <a:t>1 to 3 </a:t>
            </a:r>
            <a:r>
              <a:rPr lang="en-US" sz="2000" dirty="0" smtClean="0">
                <a:solidFill>
                  <a:srgbClr val="414141"/>
                </a:solidFill>
                <a:latin typeface="Arial"/>
                <a:ea typeface="ヒラギノ角ゴ ProN W3"/>
              </a:rPr>
              <a:t>weeks</a:t>
            </a:r>
          </a:p>
          <a:p>
            <a:pPr>
              <a:lnSpc>
                <a:spcPct val="100000"/>
              </a:lnSpc>
            </a:pPr>
            <a:endParaRPr lang="en-US" sz="2000" dirty="0" smtClean="0">
              <a:solidFill>
                <a:srgbClr val="414141"/>
              </a:solidFill>
              <a:latin typeface="Arial"/>
              <a:ea typeface="ヒラギノ角ゴ ProN W3"/>
            </a:endParaRPr>
          </a:p>
          <a:p>
            <a:pPr>
              <a:lnSpc>
                <a:spcPct val="100000"/>
              </a:lnSpc>
            </a:pPr>
            <a:endParaRPr lang="en-US" sz="2000" dirty="0">
              <a:solidFill>
                <a:srgbClr val="414141"/>
              </a:solidFill>
              <a:latin typeface="Arial"/>
              <a:ea typeface="ヒラギノ角ゴ ProN W3"/>
            </a:endParaRPr>
          </a:p>
          <a:p>
            <a:pPr>
              <a:lnSpc>
                <a:spcPct val="100000"/>
              </a:lnSpc>
            </a:pPr>
            <a:r>
              <a:rPr lang="en-US" sz="2000" dirty="0" smtClean="0">
                <a:solidFill>
                  <a:srgbClr val="414141"/>
                </a:solidFill>
                <a:latin typeface="Arial"/>
                <a:ea typeface="ヒラギノ角ゴ ProN W3"/>
              </a:rPr>
              <a:t>See installation details in the UNAVCO GSAC web site, </a:t>
            </a:r>
          </a:p>
          <a:p>
            <a:pPr>
              <a:lnSpc>
                <a:spcPct val="100000"/>
              </a:lnSpc>
            </a:pPr>
            <a:r>
              <a:rPr lang="en-US" sz="2000" dirty="0" smtClean="0">
                <a:solidFill>
                  <a:srgbClr val="414141"/>
                </a:solidFill>
                <a:latin typeface="Arial"/>
                <a:ea typeface="ヒラギノ角ゴ ProN W3"/>
              </a:rPr>
              <a:t>“GSAC </a:t>
            </a:r>
            <a:r>
              <a:rPr lang="en-US" sz="2000" dirty="0" smtClean="0">
                <a:solidFill>
                  <a:srgbClr val="414141"/>
                </a:solidFill>
                <a:latin typeface="Arial"/>
                <a:ea typeface="ヒラギノ角ゴ ProN W3"/>
              </a:rPr>
              <a:t>Installation” page.</a:t>
            </a:r>
            <a:endParaRPr dirty="0"/>
          </a:p>
          <a:p>
            <a:pPr>
              <a:lnSpc>
                <a:spcPct val="100000"/>
              </a:lnSpc>
            </a:pPr>
            <a:endParaRPr dirty="0"/>
          </a:p>
          <a:p>
            <a:pPr>
              <a:lnSpc>
                <a:spcPct val="100000"/>
              </a:lnSpc>
            </a:pPr>
            <a:endParaRPr dirty="0"/>
          </a:p>
        </p:txBody>
      </p:sp>
      <p:sp>
        <p:nvSpPr>
          <p:cNvPr id="303" name="CustomShape 3"/>
          <p:cNvSpPr/>
          <p:nvPr/>
        </p:nvSpPr>
        <p:spPr>
          <a:xfrm>
            <a:off x="731520" y="4403160"/>
            <a:ext cx="8046720" cy="1890000"/>
          </a:xfrm>
          <a:prstGeom prst="rect">
            <a:avLst/>
          </a:prstGeom>
          <a:noFill/>
        </p:spPr>
      </p:sp>
      <p:sp>
        <p:nvSpPr>
          <p:cNvPr id="304"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p:cNvPicPr/>
          <p:nvPr/>
        </p:nvPicPr>
        <p:blipFill>
          <a:blip r:embed="rId2"/>
          <a:stretch>
            <a:fillRect/>
          </a:stretch>
        </p:blipFill>
        <p:spPr>
          <a:xfrm>
            <a:off x="2300760" y="1726200"/>
            <a:ext cx="4465800" cy="3120120"/>
          </a:xfrm>
          <a:prstGeom prst="rect">
            <a:avLst/>
          </a:prstGeom>
        </p:spPr>
      </p:pic>
      <p:sp>
        <p:nvSpPr>
          <p:cNvPr id="98"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What does GSAC do?</a:t>
            </a:r>
            <a:endParaRPr/>
          </a:p>
        </p:txBody>
      </p:sp>
      <p:sp>
        <p:nvSpPr>
          <p:cNvPr id="99" name="CustomShape 2"/>
          <p:cNvSpPr/>
          <p:nvPr/>
        </p:nvSpPr>
        <p:spPr>
          <a:xfrm>
            <a:off x="731520" y="961920"/>
            <a:ext cx="7863840" cy="5804640"/>
          </a:xfrm>
          <a:prstGeom prst="rect">
            <a:avLst/>
          </a:prstGeom>
          <a:noFill/>
        </p:spPr>
        <p:txBody>
          <a:bodyPr/>
          <a:lstStyle/>
          <a:p>
            <a:pPr>
              <a:lnSpc>
                <a:spcPct val="100000"/>
              </a:lnSpc>
            </a:pPr>
            <a:r>
              <a:rPr lang="en-US" sz="2000" dirty="0">
                <a:solidFill>
                  <a:srgbClr val="414141"/>
                </a:solidFill>
                <a:latin typeface="Arial"/>
                <a:ea typeface="ヒラギノ角ゴ ProN W3"/>
              </a:rPr>
              <a:t>GSAC web services connect a data repository to end data users, over the Internet.</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lang="en-US" sz="2000" dirty="0" smtClean="0">
              <a:solidFill>
                <a:srgbClr val="414141"/>
              </a:solidFill>
              <a:latin typeface="Arial"/>
              <a:ea typeface="ヒラギノ角ゴ ProN W3"/>
            </a:endParaRPr>
          </a:p>
          <a:p>
            <a:pPr>
              <a:lnSpc>
                <a:spcPct val="100000"/>
              </a:lnSpc>
            </a:pPr>
            <a:r>
              <a:rPr lang="en-US" sz="2000" dirty="0" smtClean="0">
                <a:solidFill>
                  <a:srgbClr val="414141"/>
                </a:solidFill>
                <a:latin typeface="Arial"/>
                <a:ea typeface="ヒラギノ角ゴ ProN W3"/>
              </a:rPr>
              <a:t>Users </a:t>
            </a:r>
            <a:r>
              <a:rPr lang="en-US" sz="2000" dirty="0">
                <a:solidFill>
                  <a:srgbClr val="FF00FF"/>
                </a:solidFill>
                <a:latin typeface="Arial"/>
                <a:ea typeface="ヒラギノ角ゴ ProN W3"/>
              </a:rPr>
              <a:t>query</a:t>
            </a:r>
            <a:r>
              <a:rPr lang="en-US" sz="2000" dirty="0">
                <a:solidFill>
                  <a:srgbClr val="414141"/>
                </a:solidFill>
                <a:latin typeface="Arial"/>
                <a:ea typeface="ヒラギノ角ゴ ProN W3"/>
              </a:rPr>
              <a:t> GSAC for information (metadata) about </a:t>
            </a:r>
            <a:r>
              <a:rPr lang="en-US" sz="2000" dirty="0">
                <a:solidFill>
                  <a:srgbClr val="FF00FF"/>
                </a:solidFill>
                <a:latin typeface="Arial"/>
                <a:ea typeface="ヒラギノ角ゴ ProN W3"/>
              </a:rPr>
              <a:t>sites</a:t>
            </a:r>
            <a:r>
              <a:rPr lang="en-US" sz="2000" dirty="0">
                <a:solidFill>
                  <a:srgbClr val="414141"/>
                </a:solidFill>
                <a:latin typeface="Arial"/>
                <a:ea typeface="ヒラギノ角ゴ ProN W3"/>
              </a:rPr>
              <a:t> (stations), </a:t>
            </a:r>
            <a:r>
              <a:rPr lang="en-US" sz="2000" dirty="0">
                <a:solidFill>
                  <a:srgbClr val="FF00FF"/>
                </a:solidFill>
                <a:latin typeface="Arial"/>
                <a:ea typeface="ヒラギノ角ゴ ProN W3"/>
              </a:rPr>
              <a:t>instruments</a:t>
            </a:r>
            <a:r>
              <a:rPr lang="en-US" sz="2000" dirty="0">
                <a:solidFill>
                  <a:srgbClr val="414141"/>
                </a:solidFill>
                <a:latin typeface="Arial"/>
                <a:ea typeface="ヒラギノ角ゴ ProN W3"/>
              </a:rPr>
              <a:t>, and </a:t>
            </a:r>
            <a:r>
              <a:rPr lang="en-US" sz="2000" dirty="0">
                <a:solidFill>
                  <a:srgbClr val="FF00FF"/>
                </a:solidFill>
                <a:latin typeface="Arial"/>
                <a:ea typeface="ヒラギノ角ゴ ProN W3"/>
              </a:rPr>
              <a:t>instrument data files</a:t>
            </a:r>
            <a:r>
              <a:rPr lang="en-US" sz="2000" dirty="0">
                <a:solidFill>
                  <a:srgbClr val="414141"/>
                </a:solidFill>
                <a:latin typeface="Arial"/>
                <a:ea typeface="ヒラギノ角ゴ ProN W3"/>
              </a:rPr>
              <a:t>.</a:t>
            </a:r>
            <a:endParaRPr dirty="0"/>
          </a:p>
          <a:p>
            <a:pPr>
              <a:lnSpc>
                <a:spcPct val="100000"/>
              </a:lnSpc>
            </a:pPr>
            <a:endParaRPr dirty="0"/>
          </a:p>
          <a:p>
            <a:pPr>
              <a:lnSpc>
                <a:spcPct val="100000"/>
              </a:lnSpc>
            </a:pPr>
            <a:r>
              <a:rPr lang="en-US" sz="2000" dirty="0">
                <a:solidFill>
                  <a:srgbClr val="414141"/>
                </a:solidFill>
                <a:latin typeface="Arial"/>
                <a:ea typeface="ヒラギノ角ゴ ProN W3"/>
              </a:rPr>
              <a:t>Users </a:t>
            </a:r>
            <a:r>
              <a:rPr lang="en-US" sz="2000" dirty="0">
                <a:solidFill>
                  <a:srgbClr val="008000"/>
                </a:solidFill>
                <a:latin typeface="Arial"/>
                <a:ea typeface="ヒラギノ角ゴ ProN W3"/>
              </a:rPr>
              <a:t>receive</a:t>
            </a:r>
            <a:r>
              <a:rPr lang="en-US" sz="2000" dirty="0">
                <a:solidFill>
                  <a:srgbClr val="414141"/>
                </a:solidFill>
                <a:latin typeface="Arial"/>
                <a:ea typeface="ヒラギノ角ゴ ProN W3"/>
              </a:rPr>
              <a:t> </a:t>
            </a:r>
            <a:r>
              <a:rPr lang="en-US" sz="2000" dirty="0">
                <a:solidFill>
                  <a:srgbClr val="008000"/>
                </a:solidFill>
                <a:latin typeface="Arial"/>
                <a:ea typeface="ヒラギノ角ゴ ProN W3"/>
              </a:rPr>
              <a:t>information</a:t>
            </a:r>
            <a:r>
              <a:rPr lang="en-US" sz="2000" dirty="0">
                <a:solidFill>
                  <a:srgbClr val="414141"/>
                </a:solidFill>
                <a:latin typeface="Arial"/>
                <a:ea typeface="ヒラギノ角ゴ ProN W3"/>
              </a:rPr>
              <a:t> about </a:t>
            </a:r>
            <a:r>
              <a:rPr lang="en-US" sz="2000" dirty="0">
                <a:solidFill>
                  <a:srgbClr val="000000"/>
                </a:solidFill>
                <a:latin typeface="Arial"/>
                <a:ea typeface="ヒラギノ角ゴ ProN W3"/>
              </a:rPr>
              <a:t>sites</a:t>
            </a:r>
            <a:r>
              <a:rPr lang="en-US" sz="2000" dirty="0">
                <a:solidFill>
                  <a:srgbClr val="414141"/>
                </a:solidFill>
                <a:latin typeface="Arial"/>
                <a:ea typeface="ヒラギノ角ゴ ProN W3"/>
              </a:rPr>
              <a:t> (stations) and </a:t>
            </a:r>
            <a:r>
              <a:rPr lang="en-US" sz="2000" dirty="0">
                <a:solidFill>
                  <a:srgbClr val="000000"/>
                </a:solidFill>
                <a:latin typeface="Arial"/>
                <a:ea typeface="ヒラギノ角ゴ ProN W3"/>
              </a:rPr>
              <a:t>instruments, </a:t>
            </a:r>
            <a:endParaRPr dirty="0"/>
          </a:p>
          <a:p>
            <a:pPr>
              <a:lnSpc>
                <a:spcPct val="100000"/>
              </a:lnSpc>
            </a:pPr>
            <a:r>
              <a:rPr lang="en-US" sz="2000" dirty="0">
                <a:solidFill>
                  <a:srgbClr val="414141"/>
                </a:solidFill>
                <a:latin typeface="Arial"/>
                <a:ea typeface="ヒラギノ角ゴ ProN W3"/>
              </a:rPr>
              <a:t>   and </a:t>
            </a:r>
            <a:r>
              <a:rPr lang="en-US" sz="2000" dirty="0">
                <a:solidFill>
                  <a:srgbClr val="008000"/>
                </a:solidFill>
                <a:latin typeface="Arial"/>
                <a:ea typeface="ヒラギノ角ゴ ProN W3"/>
              </a:rPr>
              <a:t>download instrument data files</a:t>
            </a:r>
            <a:r>
              <a:rPr lang="en-US" sz="2000" dirty="0">
                <a:solidFill>
                  <a:srgbClr val="414141"/>
                </a:solidFill>
                <a:latin typeface="Arial"/>
                <a:ea typeface="ヒラギノ角ゴ ProN W3"/>
              </a:rPr>
              <a:t>.</a:t>
            </a:r>
            <a:endParaRPr dirty="0"/>
          </a:p>
        </p:txBody>
      </p:sp>
      <p:sp>
        <p:nvSpPr>
          <p:cNvPr id="100"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p:txBody>
      </p:sp>
      <p:sp>
        <p:nvSpPr>
          <p:cNvPr id="101"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Picture 299"/>
          <p:cNvPicPr/>
          <p:nvPr/>
        </p:nvPicPr>
        <p:blipFill>
          <a:blip r:embed="rId2"/>
          <a:stretch>
            <a:fillRect/>
          </a:stretch>
        </p:blipFill>
        <p:spPr>
          <a:xfrm>
            <a:off x="2039336" y="3207960"/>
            <a:ext cx="5238360" cy="3476160"/>
          </a:xfrm>
          <a:prstGeom prst="rect">
            <a:avLst/>
          </a:prstGeom>
        </p:spPr>
      </p:pic>
      <p:sp>
        <p:nvSpPr>
          <p:cNvPr id="301"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GSAC Operational Demands </a:t>
            </a:r>
            <a:endParaRPr/>
          </a:p>
        </p:txBody>
      </p:sp>
      <p:sp>
        <p:nvSpPr>
          <p:cNvPr id="302" name="CustomShape 2"/>
          <p:cNvSpPr/>
          <p:nvPr/>
        </p:nvSpPr>
        <p:spPr>
          <a:xfrm>
            <a:off x="781917" y="1037857"/>
            <a:ext cx="7863840" cy="4966920"/>
          </a:xfrm>
          <a:prstGeom prst="rect">
            <a:avLst/>
          </a:prstGeom>
          <a:noFill/>
        </p:spPr>
        <p:txBody>
          <a:bodyPr/>
          <a:lstStyle/>
          <a:p>
            <a:pPr>
              <a:lnSpc>
                <a:spcPct val="100000"/>
              </a:lnSpc>
            </a:pPr>
            <a:r>
              <a:rPr lang="en-US" sz="2000" dirty="0" smtClean="0">
                <a:solidFill>
                  <a:schemeClr val="tx1">
                    <a:lumMod val="95000"/>
                    <a:lumOff val="5000"/>
                  </a:schemeClr>
                </a:solidFill>
                <a:latin typeface="Arial"/>
                <a:ea typeface="ヒラギノ角ゴ ProN W3"/>
              </a:rPr>
              <a:t>Operations</a:t>
            </a:r>
            <a:r>
              <a:rPr lang="en-US" sz="2000" dirty="0">
                <a:solidFill>
                  <a:schemeClr val="tx1">
                    <a:lumMod val="95000"/>
                    <a:lumOff val="5000"/>
                  </a:schemeClr>
                </a:solidFill>
                <a:latin typeface="Arial"/>
                <a:ea typeface="ヒラギノ角ゴ ProN W3"/>
              </a:rPr>
              <a:t>:</a:t>
            </a:r>
            <a:endParaRPr dirty="0">
              <a:solidFill>
                <a:schemeClr val="tx1">
                  <a:lumMod val="95000"/>
                  <a:lumOff val="5000"/>
                </a:schemeClr>
              </a:solidFill>
            </a:endParaRPr>
          </a:p>
          <a:p>
            <a:pPr>
              <a:lnSpc>
                <a:spcPct val="100000"/>
              </a:lnSpc>
            </a:pPr>
            <a:endParaRPr dirty="0">
              <a:solidFill>
                <a:schemeClr val="tx1">
                  <a:lumMod val="95000"/>
                  <a:lumOff val="5000"/>
                </a:schemeClr>
              </a:solidFill>
            </a:endParaRPr>
          </a:p>
          <a:p>
            <a:pPr>
              <a:lnSpc>
                <a:spcPct val="100000"/>
              </a:lnSpc>
            </a:pPr>
            <a:r>
              <a:rPr lang="en-US" sz="2000" dirty="0">
                <a:solidFill>
                  <a:schemeClr val="tx1">
                    <a:lumMod val="95000"/>
                    <a:lumOff val="5000"/>
                  </a:schemeClr>
                </a:solidFill>
                <a:latin typeface="Arial"/>
                <a:ea typeface="ヒラギノ角ゴ ProN W3"/>
              </a:rPr>
              <a:t>GSAC package updates and maintenance:  infrequent or occasional </a:t>
            </a:r>
            <a:endParaRPr dirty="0">
              <a:solidFill>
                <a:schemeClr val="tx1">
                  <a:lumMod val="95000"/>
                  <a:lumOff val="5000"/>
                </a:schemeClr>
              </a:solidFill>
            </a:endParaRPr>
          </a:p>
          <a:p>
            <a:pPr>
              <a:lnSpc>
                <a:spcPct val="100000"/>
              </a:lnSpc>
            </a:pPr>
            <a:endParaRPr dirty="0">
              <a:solidFill>
                <a:schemeClr val="tx1">
                  <a:lumMod val="95000"/>
                  <a:lumOff val="5000"/>
                </a:schemeClr>
              </a:solidFill>
            </a:endParaRPr>
          </a:p>
          <a:p>
            <a:pPr>
              <a:lnSpc>
                <a:spcPct val="100000"/>
              </a:lnSpc>
            </a:pPr>
            <a:r>
              <a:rPr lang="en-US" sz="2000" dirty="0">
                <a:solidFill>
                  <a:schemeClr val="tx1">
                    <a:lumMod val="95000"/>
                    <a:lumOff val="5000"/>
                  </a:schemeClr>
                </a:solidFill>
                <a:latin typeface="Arial"/>
                <a:ea typeface="ヒラギノ角ゴ ProN W3"/>
              </a:rPr>
              <a:t>Database updates and maintenance:            continuous </a:t>
            </a:r>
            <a:endParaRPr dirty="0">
              <a:solidFill>
                <a:schemeClr val="tx1">
                  <a:lumMod val="95000"/>
                  <a:lumOff val="5000"/>
                </a:schemeClr>
              </a:solidFill>
            </a:endParaRPr>
          </a:p>
          <a:p>
            <a:pPr>
              <a:lnSpc>
                <a:spcPct val="100000"/>
              </a:lnSpc>
            </a:pPr>
            <a:endParaRPr dirty="0">
              <a:solidFill>
                <a:schemeClr val="tx1">
                  <a:lumMod val="95000"/>
                  <a:lumOff val="5000"/>
                </a:schemeClr>
              </a:solidFill>
            </a:endParaRPr>
          </a:p>
          <a:p>
            <a:pPr>
              <a:lnSpc>
                <a:spcPct val="100000"/>
              </a:lnSpc>
            </a:pPr>
            <a:r>
              <a:rPr lang="en-US" sz="2000" dirty="0">
                <a:solidFill>
                  <a:schemeClr val="tx1">
                    <a:lumMod val="95000"/>
                    <a:lumOff val="5000"/>
                  </a:schemeClr>
                </a:solidFill>
                <a:latin typeface="Arial"/>
                <a:ea typeface="ヒラギノ角ゴ ProN W3"/>
              </a:rPr>
              <a:t>Data file repository changes and operations: continuous</a:t>
            </a:r>
            <a:endParaRPr dirty="0">
              <a:solidFill>
                <a:schemeClr val="tx1">
                  <a:lumMod val="95000"/>
                  <a:lumOff val="5000"/>
                </a:schemeClr>
              </a:solidFill>
            </a:endParaRPr>
          </a:p>
        </p:txBody>
      </p:sp>
      <p:sp>
        <p:nvSpPr>
          <p:cNvPr id="303" name="CustomShape 3"/>
          <p:cNvSpPr/>
          <p:nvPr/>
        </p:nvSpPr>
        <p:spPr>
          <a:xfrm>
            <a:off x="731520" y="4403160"/>
            <a:ext cx="8046720" cy="1890000"/>
          </a:xfrm>
          <a:prstGeom prst="rect">
            <a:avLst/>
          </a:prstGeom>
          <a:noFill/>
        </p:spPr>
      </p:sp>
      <p:sp>
        <p:nvSpPr>
          <p:cNvPr id="304" name="CustomShape 4"/>
          <p:cNvSpPr/>
          <p:nvPr/>
        </p:nvSpPr>
        <p:spPr>
          <a:xfrm>
            <a:off x="355680" y="2717640"/>
            <a:ext cx="8254800" cy="914760"/>
          </a:xfrm>
          <a:prstGeom prst="rect">
            <a:avLst/>
          </a:prstGeom>
          <a:noFill/>
        </p:spPr>
      </p:sp>
    </p:spTree>
    <p:extLst>
      <p:ext uri="{BB962C8B-B14F-4D97-AF65-F5344CB8AC3E}">
        <p14:creationId xmlns:p14="http://schemas.microsoft.com/office/powerpoint/2010/main" val="3623742470"/>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800">
                <a:solidFill>
                  <a:srgbClr val="280099"/>
                </a:solidFill>
                <a:latin typeface="Gill Sans Light"/>
                <a:ea typeface="ヒラギノ角ゴ ProN W3"/>
              </a:rPr>
              <a:t>GSAC </a:t>
            </a:r>
            <a:endParaRPr/>
          </a:p>
        </p:txBody>
      </p:sp>
      <p:sp>
        <p:nvSpPr>
          <p:cNvPr id="306" name="CustomShape 2"/>
          <p:cNvSpPr/>
          <p:nvPr/>
        </p:nvSpPr>
        <p:spPr>
          <a:xfrm>
            <a:off x="731520" y="1280160"/>
            <a:ext cx="7863840" cy="2835360"/>
          </a:xfrm>
          <a:prstGeom prst="rect">
            <a:avLst/>
          </a:prstGeom>
          <a:noFill/>
        </p:spPr>
        <p:txBody>
          <a:bodyPr/>
          <a:lstStyle/>
          <a:p>
            <a:pPr>
              <a:lnSpc>
                <a:spcPct val="100000"/>
              </a:lnSpc>
            </a:pPr>
            <a:endParaRPr/>
          </a:p>
          <a:p>
            <a:pPr>
              <a:lnSpc>
                <a:spcPct val="100000"/>
              </a:lnSpc>
            </a:pPr>
            <a:r>
              <a:rPr lang="en-US" sz="2000">
                <a:solidFill>
                  <a:srgbClr val="414141"/>
                </a:solidFill>
                <a:latin typeface="Arial"/>
                <a:ea typeface="ヒラギノ角ゴ ProN W3"/>
              </a:rPr>
              <a:t>Time for questions. </a:t>
            </a:r>
            <a:endParaRPr/>
          </a:p>
        </p:txBody>
      </p:sp>
      <p:sp>
        <p:nvSpPr>
          <p:cNvPr id="307"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a:solidFill>
                  <a:srgbClr val="414141"/>
                </a:solidFill>
                <a:latin typeface="Arial"/>
                <a:ea typeface="ヒラギノ角ゴ ProN W3"/>
              </a:rPr>
              <a:t>.</a:t>
            </a:r>
            <a:endParaRPr/>
          </a:p>
          <a:p>
            <a:pPr>
              <a:lnSpc>
                <a:spcPct val="100000"/>
              </a:lnSpc>
            </a:pPr>
            <a:endParaRPr/>
          </a:p>
        </p:txBody>
      </p:sp>
      <p:sp>
        <p:nvSpPr>
          <p:cNvPr id="308"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3170520" y="6095880"/>
            <a:ext cx="2018160" cy="338760"/>
          </a:xfrm>
          <a:prstGeom prst="rect">
            <a:avLst/>
          </a:prstGeom>
          <a:noFill/>
        </p:spPr>
        <p:txBody>
          <a:bodyPr wrap="none" lIns="64440" tIns="32040" rIns="64440" bIns="32040"/>
          <a:lstStyle/>
          <a:p>
            <a:pPr>
              <a:lnSpc>
                <a:spcPct val="100000"/>
              </a:lnSpc>
            </a:pPr>
            <a:r>
              <a:rPr lang="en-US" u="sng">
                <a:solidFill>
                  <a:srgbClr val="00B0F0"/>
                </a:solidFill>
                <a:latin typeface="Gill Sans Light"/>
                <a:ea typeface="ヒラギノ角ゴ ProN W3"/>
                <a:hlinkClick r:id="rId3"/>
              </a:rPr>
              <a:t>www.unavco.org</a:t>
            </a:r>
            <a:endParaRPr/>
          </a:p>
        </p:txBody>
      </p:sp>
      <p:sp>
        <p:nvSpPr>
          <p:cNvPr id="310" name="CustomShape 2"/>
          <p:cNvSpPr/>
          <p:nvPr/>
        </p:nvSpPr>
        <p:spPr>
          <a:xfrm>
            <a:off x="8424000" y="288360"/>
            <a:ext cx="113760" cy="427320"/>
          </a:xfrm>
          <a:prstGeom prst="rect">
            <a:avLst/>
          </a:prstGeom>
          <a:noFill/>
        </p:spPr>
        <p:txBody>
          <a:bodyPr wrap="none" lIns="0" tIns="0" rIns="0" bIns="0" anchor="ctr"/>
          <a:lstStyle/>
          <a:p>
            <a:pPr>
              <a:lnSpc>
                <a:spcPct val="100000"/>
              </a:lnSpc>
            </a:pPr>
            <a:r>
              <a:rPr lang="en-US" sz="2800">
                <a:solidFill>
                  <a:srgbClr val="FF0000"/>
                </a:solidFill>
                <a:latin typeface="Gill Sans Light"/>
                <a:ea typeface="Gill Sans"/>
              </a:rPr>
              <a:t>.</a:t>
            </a:r>
            <a:endParaRPr/>
          </a:p>
        </p:txBody>
      </p:sp>
      <p:pic>
        <p:nvPicPr>
          <p:cNvPr id="311" name="Picture 2"/>
          <p:cNvPicPr/>
          <p:nvPr/>
        </p:nvPicPr>
        <p:blipFill>
          <a:blip r:embed="rId4"/>
          <a:stretch>
            <a:fillRect/>
          </a:stretch>
        </p:blipFill>
        <p:spPr>
          <a:xfrm>
            <a:off x="0" y="1251720"/>
            <a:ext cx="9143640" cy="1775160"/>
          </a:xfrm>
          <a:prstGeom prst="rect">
            <a:avLst/>
          </a:prstGeom>
        </p:spPr>
      </p:pic>
      <p:sp>
        <p:nvSpPr>
          <p:cNvPr id="312" name="CustomShape 3"/>
          <p:cNvSpPr/>
          <p:nvPr/>
        </p:nvSpPr>
        <p:spPr>
          <a:xfrm>
            <a:off x="4578480" y="3809880"/>
            <a:ext cx="363960" cy="457560"/>
          </a:xfrm>
          <a:prstGeom prst="rect">
            <a:avLst/>
          </a:prstGeom>
          <a:noFill/>
        </p:spPr>
      </p:sp>
      <p:sp>
        <p:nvSpPr>
          <p:cNvPr id="313" name="CustomShape 4"/>
          <p:cNvSpPr/>
          <p:nvPr/>
        </p:nvSpPr>
        <p:spPr>
          <a:xfrm>
            <a:off x="822960" y="3200400"/>
            <a:ext cx="7772400" cy="2873520"/>
          </a:xfrm>
          <a:prstGeom prst="rect">
            <a:avLst/>
          </a:prstGeom>
          <a:noFill/>
        </p:spPr>
        <p:txBody>
          <a:bodyPr wrap="none"/>
          <a:lstStyle/>
          <a:p>
            <a:pPr>
              <a:lnSpc>
                <a:spcPct val="100000"/>
              </a:lnSpc>
            </a:pPr>
            <a:r>
              <a:rPr lang="en-US" sz="2200">
                <a:solidFill>
                  <a:srgbClr val="414141"/>
                </a:solidFill>
                <a:latin typeface="Gill Sans Light"/>
                <a:ea typeface="ヒラギノ角ゴ ProN W3"/>
              </a:rPr>
              <a:t>Thanks for your attention</a:t>
            </a:r>
            <a:endParaRPr/>
          </a:p>
          <a:p>
            <a:pPr>
              <a:lnSpc>
                <a:spcPct val="100000"/>
              </a:lnSpc>
            </a:pPr>
            <a:r>
              <a:rPr lang="en-US" sz="2200">
                <a:solidFill>
                  <a:srgbClr val="414141"/>
                </a:solidFill>
                <a:latin typeface="Gill Sans Light"/>
                <a:ea typeface="ヒラギノ角ゴ ProN W3"/>
              </a:rPr>
              <a:t>   Muito obrigado por sua atenção</a:t>
            </a:r>
            <a:endParaRPr/>
          </a:p>
          <a:p>
            <a:pPr>
              <a:lnSpc>
                <a:spcPct val="100000"/>
              </a:lnSpc>
            </a:pPr>
            <a:r>
              <a:rPr lang="en-US" sz="2200">
                <a:solidFill>
                  <a:srgbClr val="414141"/>
                </a:solidFill>
                <a:latin typeface="Gill Sans Light"/>
                <a:ea typeface="ヒラギノ角ゴ ProN W3"/>
              </a:rPr>
              <a:t>      Molte grazie per la vostra attenzione</a:t>
            </a:r>
            <a:endParaRPr/>
          </a:p>
          <a:p>
            <a:pPr>
              <a:lnSpc>
                <a:spcPct val="100000"/>
              </a:lnSpc>
            </a:pPr>
            <a:r>
              <a:rPr lang="en-US" sz="2200">
                <a:solidFill>
                  <a:srgbClr val="414141"/>
                </a:solidFill>
                <a:latin typeface="Gill Sans Light"/>
                <a:ea typeface="ヒラギノ角ゴ ProN W3"/>
              </a:rPr>
              <a:t>         ευχαριστώ πολύ για την προσοχή σας</a:t>
            </a:r>
            <a:endParaRPr/>
          </a:p>
          <a:p>
            <a:pPr>
              <a:lnSpc>
                <a:spcPct val="100000"/>
              </a:lnSpc>
            </a:pPr>
            <a:r>
              <a:rPr lang="en-US" sz="2200">
                <a:solidFill>
                  <a:srgbClr val="414141"/>
                </a:solidFill>
                <a:latin typeface="Gill Sans Light"/>
                <a:ea typeface="ヒラギノ角ゴ ProN W3"/>
              </a:rPr>
              <a:t>             Merci pour votre attention</a:t>
            </a:r>
            <a:endParaRPr/>
          </a:p>
          <a:p>
            <a:pPr>
              <a:lnSpc>
                <a:spcPct val="100000"/>
              </a:lnSpc>
            </a:pPr>
            <a:r>
              <a:rPr lang="en-US" sz="2200">
                <a:solidFill>
                  <a:srgbClr val="414141"/>
                </a:solidFill>
                <a:latin typeface="Gill Sans Light"/>
                <a:ea typeface="ヒラギノ角ゴ ProN W3"/>
              </a:rPr>
              <a:t>                Margir takk fyrir athyglina</a:t>
            </a:r>
            <a:endParaRPr/>
          </a:p>
          <a:p>
            <a:pPr>
              <a:lnSpc>
                <a:spcPct val="100000"/>
              </a:lnSpc>
            </a:pPr>
            <a:r>
              <a:rPr lang="en-US" sz="2200">
                <a:solidFill>
                  <a:srgbClr val="414141"/>
                </a:solidFill>
                <a:latin typeface="Gill Sans Light"/>
                <a:ea typeface="ヒラギノ角ゴ ProN W3"/>
              </a:rPr>
              <a:t>                   Vielen Dank für Ihre Aufmerksamkeit
                      Gracias por su atención</a:t>
            </a:r>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3200400" y="182880"/>
            <a:ext cx="493776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What does GSAC do?</a:t>
            </a:r>
            <a:endParaRPr/>
          </a:p>
          <a:p>
            <a:pPr>
              <a:lnSpc>
                <a:spcPct val="100000"/>
              </a:lnSpc>
            </a:pPr>
            <a:r>
              <a:rPr lang="en-US" sz="2600">
                <a:solidFill>
                  <a:srgbClr val="280099"/>
                </a:solidFill>
                <a:latin typeface="Gill Sans Light"/>
                <a:ea typeface="ヒラギノ角ゴ ProN W3"/>
              </a:rPr>
              <a:t>Makes queries (requests)</a:t>
            </a:r>
            <a:endParaRPr/>
          </a:p>
        </p:txBody>
      </p:sp>
      <p:sp>
        <p:nvSpPr>
          <p:cNvPr id="103" name="CustomShape 2"/>
          <p:cNvSpPr/>
          <p:nvPr/>
        </p:nvSpPr>
        <p:spPr>
          <a:xfrm>
            <a:off x="731520" y="961920"/>
            <a:ext cx="7863840" cy="4341600"/>
          </a:xfrm>
          <a:prstGeom prst="rect">
            <a:avLst/>
          </a:prstGeom>
          <a:noFill/>
        </p:spPr>
        <p:txBody>
          <a:bodyPr/>
          <a:lstStyle/>
          <a:p>
            <a:pPr>
              <a:lnSpc>
                <a:spcPct val="100000"/>
              </a:lnSpc>
            </a:pPr>
            <a:endParaRPr/>
          </a:p>
          <a:p>
            <a:pPr>
              <a:lnSpc>
                <a:spcPct val="100000"/>
              </a:lnSpc>
            </a:pPr>
            <a:endParaRPr/>
          </a:p>
          <a:p>
            <a:pPr>
              <a:lnSpc>
                <a:spcPct val="100000"/>
              </a:lnSpc>
            </a:pPr>
            <a:endParaRPr/>
          </a:p>
        </p:txBody>
      </p:sp>
      <p:sp>
        <p:nvSpPr>
          <p:cNvPr id="104"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p:txBody>
      </p:sp>
      <p:sp>
        <p:nvSpPr>
          <p:cNvPr id="105" name="CustomShape 4"/>
          <p:cNvSpPr/>
          <p:nvPr/>
        </p:nvSpPr>
        <p:spPr>
          <a:xfrm>
            <a:off x="355680" y="2717640"/>
            <a:ext cx="8254800" cy="914760"/>
          </a:xfrm>
          <a:prstGeom prst="rect">
            <a:avLst/>
          </a:prstGeom>
          <a:noFill/>
        </p:spPr>
      </p:sp>
      <p:pic>
        <p:nvPicPr>
          <p:cNvPr id="106" name="Picture 105"/>
          <p:cNvPicPr/>
          <p:nvPr/>
        </p:nvPicPr>
        <p:blipFill>
          <a:blip r:embed="rId2"/>
          <a:stretch>
            <a:fillRect/>
          </a:stretch>
        </p:blipFill>
        <p:spPr>
          <a:xfrm>
            <a:off x="2377440" y="1005840"/>
            <a:ext cx="4407480" cy="544068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2651760" y="182880"/>
            <a:ext cx="603504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What does GSAC do?</a:t>
            </a:r>
            <a:endParaRPr/>
          </a:p>
          <a:p>
            <a:pPr>
              <a:lnSpc>
                <a:spcPct val="100000"/>
              </a:lnSpc>
            </a:pPr>
            <a:r>
              <a:rPr lang="en-US" sz="2400">
                <a:solidFill>
                  <a:srgbClr val="280099"/>
                </a:solidFill>
                <a:latin typeface="Gill Sans Light"/>
                <a:ea typeface="ヒラギノ角ゴ ProN W3"/>
              </a:rPr>
              <a:t>Results: station information </a:t>
            </a:r>
            <a:r>
              <a:rPr lang="en-US" sz="2000">
                <a:solidFill>
                  <a:srgbClr val="280099"/>
                </a:solidFill>
                <a:latin typeface="Gill Sans Light"/>
                <a:ea typeface="ヒラギノ角ゴ ProN W3"/>
              </a:rPr>
              <a:t>(web page)</a:t>
            </a:r>
            <a:endParaRPr/>
          </a:p>
        </p:txBody>
      </p:sp>
      <p:sp>
        <p:nvSpPr>
          <p:cNvPr id="108" name="CustomShape 2"/>
          <p:cNvSpPr/>
          <p:nvPr/>
        </p:nvSpPr>
        <p:spPr>
          <a:xfrm>
            <a:off x="834480" y="5222880"/>
            <a:ext cx="6949440" cy="1097280"/>
          </a:xfrm>
          <a:prstGeom prst="rect">
            <a:avLst/>
          </a:prstGeom>
          <a:noFill/>
        </p:spPr>
      </p:sp>
      <p:sp>
        <p:nvSpPr>
          <p:cNvPr id="109"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p:txBody>
      </p:sp>
      <p:sp>
        <p:nvSpPr>
          <p:cNvPr id="110" name="CustomShape 4"/>
          <p:cNvSpPr/>
          <p:nvPr/>
        </p:nvSpPr>
        <p:spPr>
          <a:xfrm>
            <a:off x="355680" y="2717640"/>
            <a:ext cx="8254800" cy="914760"/>
          </a:xfrm>
          <a:prstGeom prst="rect">
            <a:avLst/>
          </a:prstGeom>
          <a:noFill/>
        </p:spPr>
      </p:sp>
      <p:pic>
        <p:nvPicPr>
          <p:cNvPr id="111" name="Picture 110"/>
          <p:cNvPicPr/>
          <p:nvPr/>
        </p:nvPicPr>
        <p:blipFill>
          <a:blip r:embed="rId2"/>
          <a:stretch>
            <a:fillRect/>
          </a:stretch>
        </p:blipFill>
        <p:spPr>
          <a:xfrm>
            <a:off x="2441520" y="914400"/>
            <a:ext cx="3959280" cy="585216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2651760" y="182880"/>
            <a:ext cx="6035040" cy="529920"/>
          </a:xfrm>
          <a:prstGeom prst="rect">
            <a:avLst/>
          </a:prstGeom>
          <a:noFill/>
        </p:spPr>
        <p:txBody>
          <a:bodyPr lIns="64440" tIns="32040" rIns="64440" bIns="32040" anchor="ctr"/>
          <a:lstStyle/>
          <a:p>
            <a:pPr>
              <a:lnSpc>
                <a:spcPct val="100000"/>
              </a:lnSpc>
            </a:pPr>
            <a:r>
              <a:rPr lang="en-US" sz="2600">
                <a:solidFill>
                  <a:srgbClr val="280099"/>
                </a:solidFill>
                <a:latin typeface="Gill Sans Light"/>
                <a:ea typeface="ヒラギノ角ゴ ProN W3"/>
              </a:rPr>
              <a:t>What does GSAC do?</a:t>
            </a:r>
            <a:endParaRPr/>
          </a:p>
          <a:p>
            <a:pPr>
              <a:lnSpc>
                <a:spcPct val="100000"/>
              </a:lnSpc>
            </a:pPr>
            <a:r>
              <a:rPr lang="en-US" sz="2400">
                <a:solidFill>
                  <a:srgbClr val="280099"/>
                </a:solidFill>
                <a:latin typeface="Gill Sans Light"/>
                <a:ea typeface="ヒラギノ角ゴ ProN W3"/>
              </a:rPr>
              <a:t>Results: station information (SINEX)</a:t>
            </a:r>
            <a:endParaRPr/>
          </a:p>
        </p:txBody>
      </p:sp>
      <p:sp>
        <p:nvSpPr>
          <p:cNvPr id="113" name="CustomShape 2"/>
          <p:cNvSpPr/>
          <p:nvPr/>
        </p:nvSpPr>
        <p:spPr>
          <a:xfrm>
            <a:off x="1554480" y="1005840"/>
            <a:ext cx="6949440" cy="7248240"/>
          </a:xfrm>
          <a:prstGeom prst="rect">
            <a:avLst/>
          </a:prstGeom>
          <a:noFill/>
        </p:spPr>
        <p:txBody>
          <a:bodyPr/>
          <a:lstStyle/>
          <a:p>
            <a:pPr>
              <a:lnSpc>
                <a:spcPct val="100000"/>
              </a:lnSpc>
            </a:pPr>
            <a:r>
              <a:rPr lang="en-US" sz="1000">
                <a:solidFill>
                  <a:srgbClr val="414141"/>
                </a:solidFill>
                <a:latin typeface="Courier 10 Pitch"/>
                <a:ea typeface="ヒラギノ角ゴ ProN W3"/>
              </a:rPr>
              <a:t>%=SNX 2.01 COCONet GSAC Repository 14:076:47520</a:t>
            </a:r>
            <a:endParaRPr/>
          </a:p>
          <a:p>
            <a:pPr>
              <a:lnSpc>
                <a:spcPct val="100000"/>
              </a:lnSpc>
            </a:pPr>
            <a:r>
              <a:rPr lang="en-US" sz="1000">
                <a:solidFill>
                  <a:srgbClr val="414141"/>
                </a:solidFill>
                <a:latin typeface="Courier 10 Pitch"/>
                <a:ea typeface="ヒラギノ角ゴ ProN W3"/>
              </a:rPr>
              <a:t>*-------------------------------------------------------------------------------</a:t>
            </a:r>
            <a:endParaRPr/>
          </a:p>
          <a:p>
            <a:pPr>
              <a:lnSpc>
                <a:spcPct val="100000"/>
              </a:lnSpc>
            </a:pPr>
            <a:r>
              <a:rPr lang="en-US" sz="1000">
                <a:solidFill>
                  <a:srgbClr val="414141"/>
                </a:solidFill>
                <a:latin typeface="Courier 10 Pitch"/>
                <a:ea typeface="ヒラギノ角ゴ ProN W3"/>
              </a:rPr>
              <a:t>+SITE/ID</a:t>
            </a:r>
            <a:endParaRPr/>
          </a:p>
          <a:p>
            <a:pPr>
              <a:lnSpc>
                <a:spcPct val="100000"/>
              </a:lnSpc>
            </a:pPr>
            <a:r>
              <a:rPr lang="en-US" sz="1000">
                <a:solidFill>
                  <a:srgbClr val="414141"/>
                </a:solidFill>
                <a:latin typeface="Courier 10 Pitch"/>
                <a:ea typeface="ヒラギノ角ゴ ProN W3"/>
              </a:rPr>
              <a:t>*CODE PT __DOMES__ T _STATION DESCRIPTION__ APPROX_LON_ APPROX_LAT_ _APP_H_</a:t>
            </a:r>
            <a:endParaRPr/>
          </a:p>
          <a:p>
            <a:pPr>
              <a:lnSpc>
                <a:spcPct val="100000"/>
              </a:lnSpc>
            </a:pPr>
            <a:r>
              <a:rPr lang="en-US" sz="1000">
                <a:solidFill>
                  <a:srgbClr val="414141"/>
                </a:solidFill>
                <a:latin typeface="Courier 10 Pitch"/>
                <a:ea typeface="ヒラギノ角ゴ ProN W3"/>
              </a:rPr>
              <a:t> MCAY  A           P MCAY                   -75 58 13.4  17 24 55.8  -17.86</a:t>
            </a:r>
            <a:endParaRPr/>
          </a:p>
          <a:p>
            <a:pPr>
              <a:lnSpc>
                <a:spcPct val="100000"/>
              </a:lnSpc>
            </a:pPr>
            <a:r>
              <a:rPr lang="en-US" sz="1000">
                <a:solidFill>
                  <a:srgbClr val="414141"/>
                </a:solidFill>
                <a:latin typeface="Courier 10 Pitch"/>
                <a:ea typeface="ヒラギノ角ゴ ProN W3"/>
              </a:rPr>
              <a:t> PEDR  A           P PEDR                   -77 47  3.5  17  1 15.6  -10.34</a:t>
            </a:r>
            <a:endParaRPr/>
          </a:p>
          <a:p>
            <a:pPr>
              <a:lnSpc>
                <a:spcPct val="100000"/>
              </a:lnSpc>
            </a:pPr>
            <a:r>
              <a:rPr lang="en-US" sz="1000">
                <a:solidFill>
                  <a:srgbClr val="414141"/>
                </a:solidFill>
                <a:latin typeface="Courier 10 Pitch"/>
                <a:ea typeface="ヒラギノ角ゴ ProN W3"/>
              </a:rPr>
              <a:t>-SITE/ID</a:t>
            </a:r>
            <a:endParaRPr/>
          </a:p>
          <a:p>
            <a:pPr>
              <a:lnSpc>
                <a:spcPct val="100000"/>
              </a:lnSpc>
            </a:pPr>
            <a:r>
              <a:rPr lang="en-US" sz="1000">
                <a:solidFill>
                  <a:srgbClr val="414141"/>
                </a:solidFill>
                <a:latin typeface="Courier 10 Pitch"/>
                <a:ea typeface="ヒラギノ角ゴ ProN W3"/>
              </a:rPr>
              <a:t>*-------------------------------------------------------------------------------</a:t>
            </a:r>
            <a:endParaRPr/>
          </a:p>
          <a:p>
            <a:pPr>
              <a:lnSpc>
                <a:spcPct val="100000"/>
              </a:lnSpc>
            </a:pPr>
            <a:r>
              <a:rPr lang="en-US" sz="1000">
                <a:solidFill>
                  <a:srgbClr val="414141"/>
                </a:solidFill>
                <a:latin typeface="Courier 10 Pitch"/>
                <a:ea typeface="ヒラギノ角ゴ ProN W3"/>
              </a:rPr>
              <a:t>+SITE/RECEIVER</a:t>
            </a:r>
            <a:endParaRPr/>
          </a:p>
          <a:p>
            <a:pPr>
              <a:lnSpc>
                <a:spcPct val="100000"/>
              </a:lnSpc>
            </a:pPr>
            <a:r>
              <a:rPr lang="en-US" sz="1000">
                <a:solidFill>
                  <a:srgbClr val="414141"/>
                </a:solidFill>
                <a:latin typeface="Courier 10 Pitch"/>
                <a:ea typeface="ヒラギノ角ゴ ProN W3"/>
              </a:rPr>
              <a:t>*SITE PT SOLN T DATA_START__ DATA_END____ DESCRIPTION_________ S/N__ FIRMWARE___</a:t>
            </a:r>
            <a:endParaRPr/>
          </a:p>
          <a:p>
            <a:pPr>
              <a:lnSpc>
                <a:spcPct val="100000"/>
              </a:lnSpc>
            </a:pPr>
            <a:r>
              <a:rPr lang="en-US" sz="1000">
                <a:solidFill>
                  <a:srgbClr val="414141"/>
                </a:solidFill>
                <a:latin typeface="Courier 10 Pitch"/>
                <a:ea typeface="ヒラギノ角ゴ ProN W3"/>
              </a:rPr>
              <a:t> MCAY  A    1 P 07:053:69390 07:061:47880 TRIMBLE 4000SSI      26980 7.19       </a:t>
            </a:r>
            <a:endParaRPr/>
          </a:p>
          <a:p>
            <a:pPr>
              <a:lnSpc>
                <a:spcPct val="100000"/>
              </a:lnSpc>
            </a:pPr>
            <a:r>
              <a:rPr lang="en-US" sz="1000">
                <a:solidFill>
                  <a:srgbClr val="414141"/>
                </a:solidFill>
                <a:latin typeface="Courier 10 Pitch"/>
                <a:ea typeface="ヒラギノ角ゴ ProN W3"/>
              </a:rPr>
              <a:t> MCAY  A    1 P 10:132:58470 10:140:41730 TRIMBLE 4000SSI      26980 7.19       </a:t>
            </a:r>
            <a:endParaRPr/>
          </a:p>
          <a:p>
            <a:pPr>
              <a:lnSpc>
                <a:spcPct val="100000"/>
              </a:lnSpc>
            </a:pPr>
            <a:r>
              <a:rPr lang="en-US" sz="1000">
                <a:solidFill>
                  <a:srgbClr val="414141"/>
                </a:solidFill>
                <a:latin typeface="Courier 10 Pitch"/>
                <a:ea typeface="ヒラギノ角ゴ ProN W3"/>
              </a:rPr>
              <a:t> MCAY  A    1 P 12:128:52160 12:128:58392 TRIMBLE NETR9        5145K 4.43       </a:t>
            </a:r>
            <a:endParaRPr/>
          </a:p>
          <a:p>
            <a:pPr>
              <a:lnSpc>
                <a:spcPct val="100000"/>
              </a:lnSpc>
            </a:pPr>
            <a:r>
              <a:rPr lang="en-US" sz="1000">
                <a:solidFill>
                  <a:srgbClr val="414141"/>
                </a:solidFill>
                <a:latin typeface="Courier 10 Pitch"/>
                <a:ea typeface="ヒラギノ角ゴ ProN W3"/>
              </a:rPr>
              <a:t> PEDR  A    1 P 05:144:53445 05:151:82665 TRIMBLE 4000SSI      26980 7.19       </a:t>
            </a:r>
            <a:endParaRPr/>
          </a:p>
          <a:p>
            <a:pPr>
              <a:lnSpc>
                <a:spcPct val="100000"/>
              </a:lnSpc>
            </a:pPr>
            <a:r>
              <a:rPr lang="en-US" sz="1000">
                <a:solidFill>
                  <a:srgbClr val="414141"/>
                </a:solidFill>
                <a:latin typeface="Courier 10 Pitch"/>
                <a:ea typeface="ヒラギノ角ゴ ProN W3"/>
              </a:rPr>
              <a:t> PEDR  A    1 P 07:149:47790 07:156:48210 TRIMBLE 4000SSI      26980 7.19       </a:t>
            </a:r>
            <a:endParaRPr/>
          </a:p>
          <a:p>
            <a:pPr>
              <a:lnSpc>
                <a:spcPct val="100000"/>
              </a:lnSpc>
            </a:pPr>
            <a:r>
              <a:rPr lang="en-US" sz="1000">
                <a:solidFill>
                  <a:srgbClr val="414141"/>
                </a:solidFill>
                <a:latin typeface="Courier 10 Pitch"/>
                <a:ea typeface="ヒラギノ角ゴ ProN W3"/>
              </a:rPr>
              <a:t> PEDR  A    1 P 09:251:43260 09:258:77040 TRIMBLE 4000SSI      26980 7.19       </a:t>
            </a:r>
            <a:endParaRPr/>
          </a:p>
          <a:p>
            <a:pPr>
              <a:lnSpc>
                <a:spcPct val="100000"/>
              </a:lnSpc>
            </a:pPr>
            <a:r>
              <a:rPr lang="en-US" sz="1000">
                <a:solidFill>
                  <a:srgbClr val="414141"/>
                </a:solidFill>
                <a:latin typeface="Courier 10 Pitch"/>
                <a:ea typeface="ヒラギノ角ゴ ProN W3"/>
              </a:rPr>
              <a:t> PEDR  A    1 P 12:080:44961 12:080:50269 TRIMBLE NETR9        5145K 4.43       </a:t>
            </a:r>
            <a:endParaRPr/>
          </a:p>
          <a:p>
            <a:pPr>
              <a:lnSpc>
                <a:spcPct val="100000"/>
              </a:lnSpc>
            </a:pPr>
            <a:r>
              <a:rPr lang="en-US" sz="1000">
                <a:solidFill>
                  <a:srgbClr val="414141"/>
                </a:solidFill>
                <a:latin typeface="Courier 10 Pitch"/>
                <a:ea typeface="ヒラギノ角ゴ ProN W3"/>
              </a:rPr>
              <a:t>-SITE/RECEIVER</a:t>
            </a:r>
            <a:endParaRPr/>
          </a:p>
          <a:p>
            <a:pPr>
              <a:lnSpc>
                <a:spcPct val="100000"/>
              </a:lnSpc>
            </a:pPr>
            <a:r>
              <a:rPr lang="en-US" sz="1000">
                <a:solidFill>
                  <a:srgbClr val="414141"/>
                </a:solidFill>
                <a:latin typeface="Courier 10 Pitch"/>
                <a:ea typeface="ヒラギノ角ゴ ProN W3"/>
              </a:rPr>
              <a:t>*-------------------------------------------------------------------------------</a:t>
            </a:r>
            <a:endParaRPr/>
          </a:p>
          <a:p>
            <a:pPr>
              <a:lnSpc>
                <a:spcPct val="100000"/>
              </a:lnSpc>
            </a:pPr>
            <a:r>
              <a:rPr lang="en-US" sz="1000">
                <a:solidFill>
                  <a:srgbClr val="414141"/>
                </a:solidFill>
                <a:latin typeface="Courier 10 Pitch"/>
                <a:ea typeface="ヒラギノ角ゴ ProN W3"/>
              </a:rPr>
              <a:t>+SITE/ANTENNA</a:t>
            </a:r>
            <a:endParaRPr/>
          </a:p>
          <a:p>
            <a:pPr>
              <a:lnSpc>
                <a:spcPct val="100000"/>
              </a:lnSpc>
            </a:pPr>
            <a:r>
              <a:rPr lang="en-US" sz="1000">
                <a:solidFill>
                  <a:srgbClr val="414141"/>
                </a:solidFill>
                <a:latin typeface="Courier 10 Pitch"/>
                <a:ea typeface="ヒラギノ角ゴ ProN W3"/>
              </a:rPr>
              <a:t>*SITE PT SOLN T DATA_START__ DATA_END____ DESCRIPTION_________ S/N__</a:t>
            </a:r>
            <a:endParaRPr/>
          </a:p>
          <a:p>
            <a:pPr>
              <a:lnSpc>
                <a:spcPct val="100000"/>
              </a:lnSpc>
            </a:pPr>
            <a:r>
              <a:rPr lang="en-US" sz="1000">
                <a:solidFill>
                  <a:srgbClr val="414141"/>
                </a:solidFill>
                <a:latin typeface="Courier 10 Pitch"/>
                <a:ea typeface="ヒラギノ角ゴ ProN W3"/>
              </a:rPr>
              <a:t> MCAY  A    1 P 07:053:69390 07:061:47880 TRM29659.00          17520</a:t>
            </a:r>
            <a:endParaRPr/>
          </a:p>
          <a:p>
            <a:pPr>
              <a:lnSpc>
                <a:spcPct val="100000"/>
              </a:lnSpc>
            </a:pPr>
            <a:r>
              <a:rPr lang="en-US" sz="1000">
                <a:solidFill>
                  <a:srgbClr val="414141"/>
                </a:solidFill>
                <a:latin typeface="Courier 10 Pitch"/>
                <a:ea typeface="ヒラギノ角ゴ ProN W3"/>
              </a:rPr>
              <a:t> MCAY  A    1 P 10:132:58470 10:140:41730 TRM41249.00          -----</a:t>
            </a:r>
            <a:endParaRPr/>
          </a:p>
          <a:p>
            <a:pPr>
              <a:lnSpc>
                <a:spcPct val="100000"/>
              </a:lnSpc>
            </a:pPr>
            <a:r>
              <a:rPr lang="en-US" sz="1000">
                <a:solidFill>
                  <a:srgbClr val="414141"/>
                </a:solidFill>
                <a:latin typeface="Courier 10 Pitch"/>
                <a:ea typeface="ヒラギノ角ゴ ProN W3"/>
              </a:rPr>
              <a:t> MCAY  A    1 P 12:128:52160 12:128:58392 TRM39105.00          11909</a:t>
            </a:r>
            <a:endParaRPr/>
          </a:p>
          <a:p>
            <a:pPr>
              <a:lnSpc>
                <a:spcPct val="100000"/>
              </a:lnSpc>
            </a:pPr>
            <a:r>
              <a:rPr lang="en-US" sz="1000">
                <a:solidFill>
                  <a:srgbClr val="414141"/>
                </a:solidFill>
                <a:latin typeface="Courier 10 Pitch"/>
                <a:ea typeface="ヒラギノ角ゴ ProN W3"/>
              </a:rPr>
              <a:t> PEDR  A    1 P 05:144:53445 05:151:82665 TRM29659.00          17520</a:t>
            </a:r>
            <a:endParaRPr/>
          </a:p>
          <a:p>
            <a:pPr>
              <a:lnSpc>
                <a:spcPct val="100000"/>
              </a:lnSpc>
            </a:pPr>
            <a:r>
              <a:rPr lang="en-US" sz="1000">
                <a:solidFill>
                  <a:srgbClr val="414141"/>
                </a:solidFill>
                <a:latin typeface="Courier 10 Pitch"/>
                <a:ea typeface="ヒラギノ角ゴ ProN W3"/>
              </a:rPr>
              <a:t> PEDR  A    1 P 07:149:47790 07:156:48210 TRM29659.00          17520</a:t>
            </a:r>
            <a:endParaRPr/>
          </a:p>
          <a:p>
            <a:pPr>
              <a:lnSpc>
                <a:spcPct val="100000"/>
              </a:lnSpc>
            </a:pPr>
            <a:r>
              <a:rPr lang="en-US" sz="1000">
                <a:solidFill>
                  <a:srgbClr val="414141"/>
                </a:solidFill>
                <a:latin typeface="Courier 10 Pitch"/>
                <a:ea typeface="ヒラギノ角ゴ ProN W3"/>
              </a:rPr>
              <a:t> PEDR  A    1 P 09:251:43260 09:258:77040 TRM29659.00          17520</a:t>
            </a:r>
            <a:endParaRPr/>
          </a:p>
          <a:p>
            <a:pPr>
              <a:lnSpc>
                <a:spcPct val="100000"/>
              </a:lnSpc>
            </a:pPr>
            <a:r>
              <a:rPr lang="en-US" sz="1000">
                <a:solidFill>
                  <a:srgbClr val="414141"/>
                </a:solidFill>
                <a:latin typeface="Courier 10 Pitch"/>
                <a:ea typeface="ヒラギノ角ゴ ProN W3"/>
              </a:rPr>
              <a:t> PEDR  A    1 P 12:080:44961 12:080:50269 TRM39105.00          11909</a:t>
            </a:r>
            <a:endParaRPr/>
          </a:p>
          <a:p>
            <a:pPr>
              <a:lnSpc>
                <a:spcPct val="100000"/>
              </a:lnSpc>
            </a:pPr>
            <a:r>
              <a:rPr lang="en-US" sz="1000">
                <a:solidFill>
                  <a:srgbClr val="414141"/>
                </a:solidFill>
                <a:latin typeface="Courier 10 Pitch"/>
                <a:ea typeface="ヒラギノ角ゴ ProN W3"/>
              </a:rPr>
              <a:t>-SITE/ANTENNA</a:t>
            </a:r>
            <a:endParaRPr/>
          </a:p>
          <a:p>
            <a:pPr>
              <a:lnSpc>
                <a:spcPct val="100000"/>
              </a:lnSpc>
            </a:pPr>
            <a:r>
              <a:rPr lang="en-US" sz="1000">
                <a:solidFill>
                  <a:srgbClr val="414141"/>
                </a:solidFill>
                <a:latin typeface="Courier 10 Pitch"/>
                <a:ea typeface="ヒラギノ角ゴ ProN W3"/>
              </a:rPr>
              <a:t>*-------------------------------------------------------------------------------</a:t>
            </a:r>
            <a:endParaRPr/>
          </a:p>
          <a:p>
            <a:pPr>
              <a:lnSpc>
                <a:spcPct val="100000"/>
              </a:lnSpc>
            </a:pPr>
            <a:r>
              <a:rPr lang="en-US" sz="1000">
                <a:solidFill>
                  <a:srgbClr val="414141"/>
                </a:solidFill>
                <a:latin typeface="Courier 10 Pitch"/>
                <a:ea typeface="ヒラギノ角ゴ ProN W3"/>
              </a:rPr>
              <a:t>+SITE/ECCENTRICITY</a:t>
            </a:r>
            <a:endParaRPr/>
          </a:p>
          <a:p>
            <a:pPr>
              <a:lnSpc>
                <a:spcPct val="100000"/>
              </a:lnSpc>
            </a:pPr>
            <a:r>
              <a:rPr lang="en-US" sz="1000">
                <a:solidFill>
                  <a:srgbClr val="414141"/>
                </a:solidFill>
                <a:latin typeface="Courier 10 Pitch"/>
                <a:ea typeface="ヒラギノ角ゴ ProN W3"/>
              </a:rPr>
              <a:t>*                                             UP______ NORTH___ EAST____</a:t>
            </a:r>
            <a:endParaRPr/>
          </a:p>
          <a:p>
            <a:pPr>
              <a:lnSpc>
                <a:spcPct val="100000"/>
              </a:lnSpc>
            </a:pPr>
            <a:r>
              <a:rPr lang="en-US" sz="1000">
                <a:solidFill>
                  <a:srgbClr val="414141"/>
                </a:solidFill>
                <a:latin typeface="Courier 10 Pitch"/>
                <a:ea typeface="ヒラギノ角ゴ ProN W3"/>
              </a:rPr>
              <a:t>*SITE PT SOLN T DATA_START__ DATA_END____ AXE ARP-&gt;BENCHMARK(M)_________</a:t>
            </a:r>
            <a:endParaRPr/>
          </a:p>
          <a:p>
            <a:pPr>
              <a:lnSpc>
                <a:spcPct val="100000"/>
              </a:lnSpc>
            </a:pPr>
            <a:r>
              <a:rPr lang="en-US" sz="1000">
                <a:solidFill>
                  <a:srgbClr val="414141"/>
                </a:solidFill>
                <a:latin typeface="Courier 10 Pitch"/>
                <a:ea typeface="ヒラギノ角ゴ ProN W3"/>
              </a:rPr>
              <a:t> MCAY  A    1 P 07:053:69390 07:061:47880 UNE   0.5500   0.0000   0.0000</a:t>
            </a:r>
            <a:endParaRPr/>
          </a:p>
          <a:p>
            <a:pPr>
              <a:lnSpc>
                <a:spcPct val="100000"/>
              </a:lnSpc>
            </a:pPr>
            <a:r>
              <a:rPr lang="en-US" sz="1000">
                <a:solidFill>
                  <a:srgbClr val="414141"/>
                </a:solidFill>
                <a:latin typeface="Courier 10 Pitch"/>
                <a:ea typeface="ヒラギノ角ゴ ProN W3"/>
              </a:rPr>
              <a:t> MCAY  A    1 P 10:132:58470 10:140:41730 UNE   0.5500   0.0000   0.0000</a:t>
            </a:r>
            <a:endParaRPr/>
          </a:p>
        </p:txBody>
      </p:sp>
      <p:sp>
        <p:nvSpPr>
          <p:cNvPr id="114" name="CustomShape 3"/>
          <p:cNvSpPr/>
          <p:nvPr/>
        </p:nvSpPr>
        <p:spPr>
          <a:xfrm>
            <a:off x="731520" y="4403160"/>
            <a:ext cx="8046720" cy="1890000"/>
          </a:xfrm>
          <a:prstGeom prst="rect">
            <a:avLst/>
          </a:prstGeom>
          <a:noFill/>
        </p:spPr>
        <p:txBody>
          <a:bodyPr/>
          <a:lstStyle/>
          <a:p>
            <a:pPr>
              <a:lnSpc>
                <a:spcPct val="100000"/>
              </a:lnSpc>
            </a:pPr>
            <a:endParaRPr/>
          </a:p>
          <a:p>
            <a:pPr>
              <a:lnSpc>
                <a:spcPct val="100000"/>
              </a:lnSpc>
            </a:pPr>
            <a:endParaRPr/>
          </a:p>
          <a:p>
            <a:pPr>
              <a:lnSpc>
                <a:spcPct val="100000"/>
              </a:lnSpc>
            </a:pPr>
            <a:endParaRPr/>
          </a:p>
        </p:txBody>
      </p:sp>
      <p:sp>
        <p:nvSpPr>
          <p:cNvPr id="115"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2377440" y="110160"/>
            <a:ext cx="4937760" cy="529920"/>
          </a:xfrm>
          <a:prstGeom prst="rect">
            <a:avLst/>
          </a:prstGeom>
          <a:noFill/>
        </p:spPr>
        <p:txBody>
          <a:bodyPr lIns="64440" tIns="32040" rIns="64440" bIns="32040" anchor="ctr"/>
          <a:lstStyle/>
          <a:p>
            <a:pPr>
              <a:lnSpc>
                <a:spcPct val="100000"/>
              </a:lnSpc>
            </a:pPr>
            <a:r>
              <a:rPr lang="en-US" sz="2800">
                <a:solidFill>
                  <a:srgbClr val="280099"/>
                </a:solidFill>
                <a:latin typeface="Gill Sans Light"/>
                <a:ea typeface="ヒラギノ角ゴ ProN W3"/>
              </a:rPr>
              <a:t>GSAC Components </a:t>
            </a:r>
            <a:endParaRPr/>
          </a:p>
        </p:txBody>
      </p:sp>
      <p:sp>
        <p:nvSpPr>
          <p:cNvPr id="117" name="CustomShape 2"/>
          <p:cNvSpPr/>
          <p:nvPr/>
        </p:nvSpPr>
        <p:spPr>
          <a:xfrm>
            <a:off x="822960" y="1218960"/>
            <a:ext cx="8138160" cy="5456160"/>
          </a:xfrm>
          <a:prstGeom prst="rect">
            <a:avLst/>
          </a:prstGeom>
          <a:noFill/>
        </p:spPr>
        <p:txBody>
          <a:bodyPr/>
          <a:lstStyle/>
          <a:p>
            <a:pPr>
              <a:lnSpc>
                <a:spcPct val="100000"/>
              </a:lnSpc>
            </a:pPr>
            <a:r>
              <a:rPr lang="en-US" sz="2200" dirty="0">
                <a:solidFill>
                  <a:srgbClr val="414141"/>
                </a:solidFill>
                <a:latin typeface="Arial"/>
                <a:ea typeface="ヒラギノ角ゴ ProN W3"/>
              </a:rPr>
              <a:t>The GSAC package of services is built with the concept of</a:t>
            </a:r>
            <a:endParaRPr dirty="0"/>
          </a:p>
          <a:p>
            <a:pPr>
              <a:lnSpc>
                <a:spcPct val="100000"/>
              </a:lnSpc>
            </a:pPr>
            <a:r>
              <a:rPr lang="en-US" sz="2200" dirty="0">
                <a:solidFill>
                  <a:srgbClr val="414141"/>
                </a:solidFill>
                <a:latin typeface="Arial"/>
                <a:ea typeface="ヒラギノ角ゴ ProN W3"/>
              </a:rPr>
              <a:t> </a:t>
            </a:r>
            <a:endParaRPr dirty="0"/>
          </a:p>
          <a:p>
            <a:pPr>
              <a:lnSpc>
                <a:spcPct val="100000"/>
              </a:lnSpc>
              <a:buSzPct val="25000"/>
              <a:buFont typeface="StarSymbol"/>
              <a:buChar char=""/>
            </a:pPr>
            <a:r>
              <a:rPr lang="en-US" sz="2200" i="1" dirty="0">
                <a:solidFill>
                  <a:srgbClr val="414141"/>
                </a:solidFill>
                <a:latin typeface="Arial"/>
                <a:ea typeface="ヒラギノ角ゴ ProN W3"/>
              </a:rPr>
              <a:t>  </a:t>
            </a:r>
            <a:r>
              <a:rPr lang="en-US" sz="2200" i="1" dirty="0" smtClean="0">
                <a:solidFill>
                  <a:srgbClr val="414141"/>
                </a:solidFill>
                <a:latin typeface="Arial"/>
                <a:ea typeface="ヒラギノ角ゴ ProN W3"/>
              </a:rPr>
              <a:t>stations</a:t>
            </a:r>
            <a:r>
              <a:rPr lang="en-US" sz="2200" dirty="0" smtClean="0">
                <a:solidFill>
                  <a:srgbClr val="414141"/>
                </a:solidFill>
                <a:latin typeface="Arial"/>
                <a:ea typeface="ヒラギノ角ゴ ProN W3"/>
              </a:rPr>
              <a:t> </a:t>
            </a:r>
            <a:r>
              <a:rPr lang="en-US" sz="2200" dirty="0">
                <a:solidFill>
                  <a:srgbClr val="414141"/>
                </a:solidFill>
                <a:latin typeface="Arial"/>
                <a:ea typeface="ヒラギノ角ゴ ProN W3"/>
              </a:rPr>
              <a:t>(</a:t>
            </a:r>
            <a:r>
              <a:rPr lang="en-US" sz="2200" dirty="0" smtClean="0">
                <a:solidFill>
                  <a:srgbClr val="414141"/>
                </a:solidFill>
                <a:latin typeface="Arial"/>
                <a:ea typeface="ヒラギノ角ゴ ProN W3"/>
              </a:rPr>
              <a:t>sites </a:t>
            </a:r>
            <a:r>
              <a:rPr lang="en-US" sz="2200" dirty="0">
                <a:solidFill>
                  <a:srgbClr val="414141"/>
                </a:solidFill>
                <a:latin typeface="Arial"/>
                <a:ea typeface="ヒラギノ角ゴ ProN W3"/>
              </a:rPr>
              <a:t>or monuments),</a:t>
            </a:r>
            <a:endParaRPr dirty="0"/>
          </a:p>
          <a:p>
            <a:pPr>
              <a:lnSpc>
                <a:spcPct val="100000"/>
              </a:lnSpc>
              <a:buSzPct val="25000"/>
              <a:buFont typeface="StarSymbol"/>
              <a:buChar char=""/>
            </a:pPr>
            <a:r>
              <a:rPr lang="en-US" sz="2200" dirty="0">
                <a:solidFill>
                  <a:srgbClr val="414141"/>
                </a:solidFill>
                <a:latin typeface="Arial"/>
                <a:ea typeface="ヒラギノ角ゴ ProN W3"/>
              </a:rPr>
              <a:t>  at </a:t>
            </a:r>
            <a:r>
              <a:rPr lang="en-US" sz="2200" i="1" dirty="0">
                <a:solidFill>
                  <a:srgbClr val="414141"/>
                </a:solidFill>
                <a:latin typeface="Arial"/>
                <a:ea typeface="ヒラギノ角ゴ ProN W3"/>
              </a:rPr>
              <a:t>fixed locations</a:t>
            </a:r>
            <a:r>
              <a:rPr lang="en-US" sz="2200" dirty="0">
                <a:solidFill>
                  <a:srgbClr val="414141"/>
                </a:solidFill>
                <a:latin typeface="Arial"/>
                <a:ea typeface="ヒラギノ角ゴ ProN W3"/>
              </a:rPr>
              <a:t> (latitude and longitude),</a:t>
            </a:r>
            <a:endParaRPr dirty="0"/>
          </a:p>
          <a:p>
            <a:pPr>
              <a:lnSpc>
                <a:spcPct val="100000"/>
              </a:lnSpc>
              <a:buSzPct val="25000"/>
              <a:buFont typeface="StarSymbol"/>
              <a:buChar char=""/>
            </a:pPr>
            <a:r>
              <a:rPr lang="en-US" sz="2200" dirty="0">
                <a:solidFill>
                  <a:srgbClr val="414141"/>
                </a:solidFill>
                <a:latin typeface="Arial"/>
                <a:ea typeface="ヒラギノ角ゴ ProN W3"/>
              </a:rPr>
              <a:t>  with </a:t>
            </a:r>
            <a:r>
              <a:rPr lang="en-US" sz="2200" i="1" dirty="0">
                <a:solidFill>
                  <a:srgbClr val="414141"/>
                </a:solidFill>
                <a:latin typeface="Arial"/>
                <a:ea typeface="ヒラギノ角ゴ ProN W3"/>
              </a:rPr>
              <a:t>instruments</a:t>
            </a:r>
            <a:r>
              <a:rPr lang="en-US" sz="2200" dirty="0">
                <a:solidFill>
                  <a:srgbClr val="414141"/>
                </a:solidFill>
                <a:latin typeface="Arial"/>
                <a:ea typeface="ヒラギノ角ゴ ProN W3"/>
              </a:rPr>
              <a:t>,</a:t>
            </a:r>
            <a:endParaRPr dirty="0"/>
          </a:p>
          <a:p>
            <a:pPr>
              <a:lnSpc>
                <a:spcPct val="100000"/>
              </a:lnSpc>
              <a:buSzPct val="25000"/>
              <a:buFont typeface="StarSymbol"/>
              <a:buChar char=""/>
            </a:pPr>
            <a:r>
              <a:rPr lang="en-US" sz="2200" dirty="0">
                <a:solidFill>
                  <a:srgbClr val="414141"/>
                </a:solidFill>
                <a:latin typeface="Arial"/>
                <a:ea typeface="ヒラギノ角ゴ ProN W3"/>
              </a:rPr>
              <a:t>  making instrument </a:t>
            </a:r>
            <a:r>
              <a:rPr lang="en-US" sz="2200" i="1" dirty="0">
                <a:solidFill>
                  <a:srgbClr val="414141"/>
                </a:solidFill>
                <a:latin typeface="Arial"/>
                <a:ea typeface="ヒラギノ角ゴ ProN W3"/>
              </a:rPr>
              <a:t>data files</a:t>
            </a:r>
            <a:r>
              <a:rPr lang="en-US" sz="2200" dirty="0">
                <a:solidFill>
                  <a:srgbClr val="414141"/>
                </a:solidFill>
                <a:latin typeface="Arial"/>
                <a:ea typeface="ヒラギノ角ゴ ProN W3"/>
              </a:rPr>
              <a:t>.</a:t>
            </a:r>
            <a:endParaRPr dirty="0"/>
          </a:p>
          <a:p>
            <a:pPr>
              <a:lnSpc>
                <a:spcPct val="100000"/>
              </a:lnSpc>
            </a:pPr>
            <a:endParaRPr dirty="0"/>
          </a:p>
          <a:p>
            <a:pPr>
              <a:lnSpc>
                <a:spcPct val="100000"/>
              </a:lnSpc>
            </a:pPr>
            <a:r>
              <a:rPr lang="en-US" sz="2000" dirty="0">
                <a:solidFill>
                  <a:srgbClr val="414141"/>
                </a:solidFill>
                <a:latin typeface="Arial"/>
                <a:ea typeface="ヒラギノ角ゴ ProN W3"/>
              </a:rPr>
              <a:t>A data center with GSAC has</a:t>
            </a:r>
            <a:endParaRPr dirty="0"/>
          </a:p>
          <a:p>
            <a:pPr>
              <a:lnSpc>
                <a:spcPct val="100000"/>
              </a:lnSpc>
            </a:pPr>
            <a:endParaRPr dirty="0"/>
          </a:p>
          <a:p>
            <a:pPr>
              <a:lnSpc>
                <a:spcPct val="100000"/>
              </a:lnSpc>
              <a:buSzPct val="25000"/>
              <a:buFont typeface="StarSymbol"/>
              <a:buChar char=""/>
            </a:pPr>
            <a:r>
              <a:rPr lang="en-US" sz="2000" dirty="0">
                <a:solidFill>
                  <a:srgbClr val="414141"/>
                </a:solidFill>
                <a:latin typeface="Arial"/>
                <a:ea typeface="ヒラギノ角ゴ ProN W3"/>
              </a:rPr>
              <a:t>  </a:t>
            </a:r>
            <a:r>
              <a:rPr lang="en-US" sz="2000" i="1" dirty="0">
                <a:solidFill>
                  <a:srgbClr val="414141"/>
                </a:solidFill>
                <a:latin typeface="Arial"/>
                <a:ea typeface="ヒラギノ角ゴ ProN W3"/>
              </a:rPr>
              <a:t>data and product files</a:t>
            </a:r>
            <a:r>
              <a:rPr lang="en-US" sz="2000" dirty="0">
                <a:solidFill>
                  <a:srgbClr val="414141"/>
                </a:solidFill>
                <a:latin typeface="Arial"/>
                <a:ea typeface="ヒラギノ角ゴ ProN W3"/>
              </a:rPr>
              <a:t> for public download, on an FTP server,</a:t>
            </a:r>
            <a:endParaRPr dirty="0"/>
          </a:p>
          <a:p>
            <a:pPr>
              <a:lnSpc>
                <a:spcPct val="100000"/>
              </a:lnSpc>
              <a:buSzPct val="25000"/>
              <a:buFont typeface="StarSymbol"/>
              <a:buChar char=""/>
            </a:pPr>
            <a:endParaRPr dirty="0"/>
          </a:p>
          <a:p>
            <a:pPr>
              <a:lnSpc>
                <a:spcPct val="100000"/>
              </a:lnSpc>
              <a:buSzPct val="25000"/>
              <a:buFont typeface="StarSymbol"/>
              <a:buChar char=""/>
            </a:pPr>
            <a:r>
              <a:rPr lang="en-US" sz="2000" dirty="0">
                <a:solidFill>
                  <a:srgbClr val="414141"/>
                </a:solidFill>
                <a:latin typeface="Arial"/>
                <a:ea typeface="ヒラギノ角ゴ ProN W3"/>
              </a:rPr>
              <a:t>  a </a:t>
            </a:r>
            <a:r>
              <a:rPr lang="en-US" sz="2000" i="1" dirty="0">
                <a:solidFill>
                  <a:srgbClr val="414141"/>
                </a:solidFill>
                <a:latin typeface="Arial"/>
                <a:ea typeface="ヒラギノ角ゴ ProN W3"/>
              </a:rPr>
              <a:t>database</a:t>
            </a:r>
            <a:r>
              <a:rPr lang="en-US" sz="2000" dirty="0">
                <a:solidFill>
                  <a:srgbClr val="414141"/>
                </a:solidFill>
                <a:latin typeface="Arial"/>
                <a:ea typeface="ヒラギノ角ゴ ProN W3"/>
              </a:rPr>
              <a:t> with metadata about the stations, instruments, and files,</a:t>
            </a:r>
            <a:endParaRPr dirty="0"/>
          </a:p>
          <a:p>
            <a:pPr>
              <a:lnSpc>
                <a:spcPct val="100000"/>
              </a:lnSpc>
              <a:buSzPct val="25000"/>
              <a:buFont typeface="StarSymbol"/>
              <a:buChar char=""/>
            </a:pPr>
            <a:endParaRPr dirty="0"/>
          </a:p>
          <a:p>
            <a:pPr>
              <a:lnSpc>
                <a:spcPct val="100000"/>
              </a:lnSpc>
              <a:buSzPct val="25000"/>
              <a:buFont typeface="StarSymbol"/>
              <a:buChar char=""/>
            </a:pPr>
            <a:r>
              <a:rPr lang="en-US" sz="2000" dirty="0">
                <a:solidFill>
                  <a:srgbClr val="414141"/>
                </a:solidFill>
                <a:latin typeface="Arial"/>
                <a:ea typeface="ヒラギノ角ゴ ProN W3"/>
              </a:rPr>
              <a:t>  a </a:t>
            </a:r>
            <a:r>
              <a:rPr lang="en-US" sz="2000" i="1" dirty="0">
                <a:solidFill>
                  <a:srgbClr val="414141"/>
                </a:solidFill>
                <a:latin typeface="Arial"/>
                <a:ea typeface="ヒラギノ角ゴ ProN W3"/>
              </a:rPr>
              <a:t>GSAC server</a:t>
            </a:r>
            <a:r>
              <a:rPr lang="en-US" sz="2000" dirty="0">
                <a:solidFill>
                  <a:srgbClr val="414141"/>
                </a:solidFill>
                <a:latin typeface="Arial"/>
                <a:ea typeface="ヒラギノ角ゴ ProN W3"/>
              </a:rPr>
              <a:t>, which receives requests, reads from the database,      and sends results to remote end users.</a:t>
            </a:r>
            <a:endParaRPr dirty="0"/>
          </a:p>
          <a:p>
            <a:pPr>
              <a:lnSpc>
                <a:spcPct val="100000"/>
              </a:lnSpc>
              <a:buSzPct val="25000"/>
              <a:buFont typeface="StarSymbol"/>
              <a:buChar char=""/>
            </a:pPr>
            <a:endParaRPr dirty="0"/>
          </a:p>
          <a:p>
            <a:pPr>
              <a:lnSpc>
                <a:spcPct val="100000"/>
              </a:lnSpc>
            </a:pPr>
            <a:r>
              <a:rPr lang="en-US" sz="2000" dirty="0">
                <a:solidFill>
                  <a:srgbClr val="414141"/>
                </a:solidFill>
                <a:latin typeface="Arial"/>
                <a:ea typeface="ヒラギノ角ゴ ProN W3"/>
              </a:rPr>
              <a:t> </a:t>
            </a:r>
            <a:endParaRPr dirty="0"/>
          </a:p>
        </p:txBody>
      </p:sp>
      <p:sp>
        <p:nvSpPr>
          <p:cNvPr id="118" name="CustomShape 3"/>
          <p:cNvSpPr/>
          <p:nvPr/>
        </p:nvSpPr>
        <p:spPr>
          <a:xfrm>
            <a:off x="731520" y="4403160"/>
            <a:ext cx="8046720" cy="1890360"/>
          </a:xfrm>
          <a:prstGeom prst="rect">
            <a:avLst/>
          </a:prstGeom>
          <a:noFill/>
        </p:spPr>
        <p:txBody>
          <a:bodyPr/>
          <a:lstStyle/>
          <a:p>
            <a:pPr>
              <a:lnSpc>
                <a:spcPct val="100000"/>
              </a:lnSpc>
            </a:pPr>
            <a:endParaRPr/>
          </a:p>
          <a:p>
            <a:pPr>
              <a:lnSpc>
                <a:spcPct val="100000"/>
              </a:lnSpc>
            </a:pPr>
            <a:endParaRPr/>
          </a:p>
        </p:txBody>
      </p:sp>
      <p:sp>
        <p:nvSpPr>
          <p:cNvPr id="119" name="CustomShape 4"/>
          <p:cNvSpPr/>
          <p:nvPr/>
        </p:nvSpPr>
        <p:spPr>
          <a:xfrm>
            <a:off x="355680" y="2717640"/>
            <a:ext cx="8254800" cy="914760"/>
          </a:xfrm>
          <a:prstGeom prst="rect">
            <a:avLst/>
          </a:prstGeom>
          <a:noFill/>
        </p:spPr>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2111</TotalTime>
  <Words>6612</Words>
  <Application>Microsoft Macintosh PowerPoint</Application>
  <PresentationFormat>On-screen Show (4:3)</PresentationFormat>
  <Paragraphs>817</Paragraphs>
  <Slides>52</Slides>
  <Notes>2</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Stuart Wier</cp:lastModifiedBy>
  <cp:revision>11</cp:revision>
  <dcterms:modified xsi:type="dcterms:W3CDTF">2014-04-09T17:24:20Z</dcterms:modified>
</cp:coreProperties>
</file>